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embeddedFontLst>
    <p:embeddedFont>
      <p:font typeface="OPPOSans B" panose="02010600030101010101" charset="-122"/>
      <p:regular r:id="rId36"/>
    </p:embeddedFont>
    <p:embeddedFont>
      <p:font typeface="OPPOSans H" panose="02010600030101010101" charset="-122"/>
      <p:regular r:id="rId37"/>
    </p:embeddedFont>
    <p:embeddedFont>
      <p:font typeface="OPPOSans L" panose="02010600030101010101" charset="-122"/>
      <p:regular r:id="rId38"/>
    </p:embeddedFont>
    <p:embeddedFont>
      <p:font typeface="OPPOSans R" panose="02010600030101010101" charset="-122"/>
      <p:regular r:id="rId39"/>
    </p:embeddedFont>
    <p:embeddedFont>
      <p:font typeface="Source Han Sans" panose="02010600030101010101" charset="-122"/>
      <p:regular r:id="rId40"/>
    </p:embeddedFont>
    <p:embeddedFont>
      <p:font typeface="Source Han Sans CN Bold" panose="02010600030101010101" charset="-122"/>
      <p:regular r:id="rId4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jp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57962" y="536726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6900" y="2320409"/>
            <a:ext cx="64078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网络攻防演练全流程解析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>
            <a:off x="660399" y="1724202"/>
            <a:ext cx="5191364" cy="60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9525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10483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710483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5040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严格管理演练中的敏感信息，防止信息泄露。
某企业在演练中对敏感信息进行分级管理，严格控制访问权限，未发生信息泄露事件。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5040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严格管理敏感信息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57931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4457931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52488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限制演练信息的传播范围，仅限参与人员知晓。
某企业在演练中明确了信息传播范围，所有参与人员均签订了保密协议，确保信息不外泄。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52488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限制信息传播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05378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8205378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99936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对演练中涉及的敏感信息进行脱敏处理，降低信息泄露风险。
某企业在演练中对敏感信息进行了脱敏处理，确保即使信息泄露也不会造成严重后果。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99936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信息脱敏处理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3914849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729162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7667865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7482178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11420881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11235194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保密原则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3414181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模拟真实的网络攻击场景，包括常见的攻击手段和攻击路径。
某企业在演练中模拟了多种真实攻击场景，如DDoS攻击、钓鱼邮件攻击等，提升了演练的实战性。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807791"/>
            <a:ext cx="293151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模拟真实攻击场景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1" y="2442677"/>
            <a:ext cx="291103" cy="28171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50757" y="2116183"/>
            <a:ext cx="314291" cy="3048000"/>
          </a:xfrm>
          <a:custGeom>
            <a:avLst/>
            <a:gdLst>
              <a:gd name="connsiteX0" fmla="*/ 56606 w 314291"/>
              <a:gd name="connsiteY0" fmla="*/ 0 h 3048000"/>
              <a:gd name="connsiteX1" fmla="*/ 113212 w 314291"/>
              <a:gd name="connsiteY1" fmla="*/ 56606 h 3048000"/>
              <a:gd name="connsiteX2" fmla="*/ 113212 w 314291"/>
              <a:gd name="connsiteY2" fmla="*/ 1247565 h 3048000"/>
              <a:gd name="connsiteX3" fmla="*/ 133816 w 314291"/>
              <a:gd name="connsiteY3" fmla="*/ 1251725 h 3048000"/>
              <a:gd name="connsiteX4" fmla="*/ 314291 w 314291"/>
              <a:gd name="connsiteY4" fmla="*/ 1523999 h 3048000"/>
              <a:gd name="connsiteX5" fmla="*/ 133816 w 314291"/>
              <a:gd name="connsiteY5" fmla="*/ 1796274 h 3048000"/>
              <a:gd name="connsiteX6" fmla="*/ 113212 w 314291"/>
              <a:gd name="connsiteY6" fmla="*/ 1800434 h 3048000"/>
              <a:gd name="connsiteX7" fmla="*/ 113212 w 314291"/>
              <a:gd name="connsiteY7" fmla="*/ 2991394 h 3048000"/>
              <a:gd name="connsiteX8" fmla="*/ 56606 w 314291"/>
              <a:gd name="connsiteY8" fmla="*/ 3048000 h 3048000"/>
              <a:gd name="connsiteX9" fmla="*/ 0 w 314291"/>
              <a:gd name="connsiteY9" fmla="*/ 2991394 h 3048000"/>
              <a:gd name="connsiteX10" fmla="*/ 0 w 314291"/>
              <a:gd name="connsiteY10" fmla="*/ 56606 h 3048000"/>
              <a:gd name="connsiteX11" fmla="*/ 56606 w 314291"/>
              <a:gd name="connsiteY11" fmla="*/ 0 h 3048000"/>
            </a:gdLst>
            <a:ahLst/>
            <a:cxnLst/>
            <a:rect l="l" t="t" r="r" b="b"/>
            <a:pathLst>
              <a:path w="314291" h="3048000">
                <a:moveTo>
                  <a:pt x="56606" y="0"/>
                </a:moveTo>
                <a:cubicBezTo>
                  <a:pt x="87869" y="0"/>
                  <a:pt x="113212" y="25343"/>
                  <a:pt x="113212" y="56606"/>
                </a:cubicBezTo>
                <a:lnTo>
                  <a:pt x="113212" y="1247565"/>
                </a:lnTo>
                <a:lnTo>
                  <a:pt x="133816" y="1251725"/>
                </a:lnTo>
                <a:cubicBezTo>
                  <a:pt x="239873" y="1296584"/>
                  <a:pt x="314291" y="1401602"/>
                  <a:pt x="314291" y="1523999"/>
                </a:cubicBezTo>
                <a:cubicBezTo>
                  <a:pt x="314291" y="1646399"/>
                  <a:pt x="239873" y="1751416"/>
                  <a:pt x="133816" y="1796274"/>
                </a:cubicBezTo>
                <a:lnTo>
                  <a:pt x="113212" y="1800434"/>
                </a:lnTo>
                <a:lnTo>
                  <a:pt x="113212" y="2991394"/>
                </a:lnTo>
                <a:cubicBezTo>
                  <a:pt x="113212" y="3022657"/>
                  <a:pt x="87869" y="3048000"/>
                  <a:pt x="56606" y="3048000"/>
                </a:cubicBezTo>
                <a:cubicBezTo>
                  <a:pt x="25343" y="3048000"/>
                  <a:pt x="0" y="3022657"/>
                  <a:pt x="0" y="2991394"/>
                </a:cubicBezTo>
                <a:lnTo>
                  <a:pt x="0" y="56606"/>
                </a:lnTo>
                <a:cubicBezTo>
                  <a:pt x="0" y="25343"/>
                  <a:pt x="25343" y="0"/>
                  <a:pt x="56606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23894" y="3414181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参考真实的网络攻击案例，确保演练场景具有实际参考价值。
某企业在演练中参考了近期发生的重大网络攻击案例，结合自身实际情况设计演练场景，提升了演练效果。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23894" y="2807791"/>
            <a:ext cx="293151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参考真实攻击案例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23895" y="2451574"/>
            <a:ext cx="291103" cy="26391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14252" y="2116183"/>
            <a:ext cx="314291" cy="3048000"/>
          </a:xfrm>
          <a:custGeom>
            <a:avLst/>
            <a:gdLst>
              <a:gd name="connsiteX0" fmla="*/ 56606 w 314291"/>
              <a:gd name="connsiteY0" fmla="*/ 0 h 3048000"/>
              <a:gd name="connsiteX1" fmla="*/ 113212 w 314291"/>
              <a:gd name="connsiteY1" fmla="*/ 56606 h 3048000"/>
              <a:gd name="connsiteX2" fmla="*/ 113212 w 314291"/>
              <a:gd name="connsiteY2" fmla="*/ 1247565 h 3048000"/>
              <a:gd name="connsiteX3" fmla="*/ 133816 w 314291"/>
              <a:gd name="connsiteY3" fmla="*/ 1251725 h 3048000"/>
              <a:gd name="connsiteX4" fmla="*/ 314291 w 314291"/>
              <a:gd name="connsiteY4" fmla="*/ 1523999 h 3048000"/>
              <a:gd name="connsiteX5" fmla="*/ 133816 w 314291"/>
              <a:gd name="connsiteY5" fmla="*/ 1796274 h 3048000"/>
              <a:gd name="connsiteX6" fmla="*/ 113212 w 314291"/>
              <a:gd name="connsiteY6" fmla="*/ 1800434 h 3048000"/>
              <a:gd name="connsiteX7" fmla="*/ 113212 w 314291"/>
              <a:gd name="connsiteY7" fmla="*/ 2991394 h 3048000"/>
              <a:gd name="connsiteX8" fmla="*/ 56606 w 314291"/>
              <a:gd name="connsiteY8" fmla="*/ 3048000 h 3048000"/>
              <a:gd name="connsiteX9" fmla="*/ 0 w 314291"/>
              <a:gd name="connsiteY9" fmla="*/ 2991394 h 3048000"/>
              <a:gd name="connsiteX10" fmla="*/ 0 w 314291"/>
              <a:gd name="connsiteY10" fmla="*/ 56606 h 3048000"/>
              <a:gd name="connsiteX11" fmla="*/ 56606 w 314291"/>
              <a:gd name="connsiteY11" fmla="*/ 0 h 3048000"/>
            </a:gdLst>
            <a:ahLst/>
            <a:cxnLst/>
            <a:rect l="l" t="t" r="r" b="b"/>
            <a:pathLst>
              <a:path w="314291" h="3048000">
                <a:moveTo>
                  <a:pt x="56606" y="0"/>
                </a:moveTo>
                <a:cubicBezTo>
                  <a:pt x="87869" y="0"/>
                  <a:pt x="113212" y="25343"/>
                  <a:pt x="113212" y="56606"/>
                </a:cubicBezTo>
                <a:lnTo>
                  <a:pt x="113212" y="1247565"/>
                </a:lnTo>
                <a:lnTo>
                  <a:pt x="133816" y="1251725"/>
                </a:lnTo>
                <a:cubicBezTo>
                  <a:pt x="239873" y="1296584"/>
                  <a:pt x="314291" y="1401602"/>
                  <a:pt x="314291" y="1523999"/>
                </a:cubicBezTo>
                <a:cubicBezTo>
                  <a:pt x="314291" y="1646399"/>
                  <a:pt x="239873" y="1751416"/>
                  <a:pt x="133816" y="1796274"/>
                </a:cubicBezTo>
                <a:lnTo>
                  <a:pt x="113212" y="1800434"/>
                </a:lnTo>
                <a:lnTo>
                  <a:pt x="113212" y="2991394"/>
                </a:lnTo>
                <a:cubicBezTo>
                  <a:pt x="113212" y="3022657"/>
                  <a:pt x="87869" y="3048000"/>
                  <a:pt x="56606" y="3048000"/>
                </a:cubicBezTo>
                <a:cubicBezTo>
                  <a:pt x="25343" y="3048000"/>
                  <a:pt x="0" y="3022657"/>
                  <a:pt x="0" y="2991394"/>
                </a:cubicBezTo>
                <a:lnTo>
                  <a:pt x="0" y="56606"/>
                </a:lnTo>
                <a:cubicBezTo>
                  <a:pt x="0" y="25343"/>
                  <a:pt x="25343" y="0"/>
                  <a:pt x="56606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87388" y="3414181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持续更新攻击手段，确保演练能够应对最新的安全威胁。
某企业在演练中不断引入新型攻击手段，如人工智能辅助攻击，提升了演练的前瞻性和实战性。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87388" y="2807791"/>
            <a:ext cx="293151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持续更新攻击手段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587389" y="2448888"/>
            <a:ext cx="291103" cy="26929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模拟真实原则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377180" y="1376016"/>
            <a:ext cx="4516120" cy="44527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576264" y="1465759"/>
            <a:ext cx="4117953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通过演练优化安全体系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448742" y="1927582"/>
            <a:ext cx="5927918" cy="760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2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通过演练发现的问题，优化网络安全防护体系。
某企业在演练后根据发现的问题，优化了网络安全防护体系，提升了整体防护能力。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767619"/>
            <a:ext cx="2050995" cy="2050995"/>
          </a:xfrm>
          <a:prstGeom prst="roundRect">
            <a:avLst>
              <a:gd name="adj" fmla="val 11239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377180" y="2976217"/>
            <a:ext cx="4516120" cy="44527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52759" y="3065960"/>
            <a:ext cx="4164961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总结经验教训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48742" y="3527782"/>
            <a:ext cx="5927918" cy="760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2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总结演练中的经验教训，为后续演练和安全建设提供参考。
某企业在每次演练后都进行详细总结，将经验教训整理成文档，供后续参考和学习。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77180" y="4576417"/>
            <a:ext cx="4515470" cy="44527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539735" y="4666160"/>
            <a:ext cx="4190361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持续提升安全能力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8742" y="5127982"/>
            <a:ext cx="5927918" cy="760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2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持续提升网络安全防护能力，确保能够应对不断变化的安全威胁。
某企业通过持续演练和改进，网络安全防护能力逐年提升，成功抵御了多次真实攻击。</a:t>
            </a: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16620" r="16620"/>
          <a:stretch>
            <a:fillRect/>
          </a:stretch>
        </p:blipFill>
        <p:spPr>
          <a:xfrm>
            <a:off x="859183" y="2006159"/>
            <a:ext cx="4158090" cy="3490622"/>
          </a:xfrm>
          <a:custGeom>
            <a:avLst/>
            <a:gdLst/>
            <a:ahLst/>
            <a:cxnLst/>
            <a:rect l="l" t="t" r="r" b="b"/>
            <a:pathLst>
              <a:path w="4158090" h="3490622">
                <a:moveTo>
                  <a:pt x="272269" y="0"/>
                </a:moveTo>
                <a:lnTo>
                  <a:pt x="3885821" y="0"/>
                </a:lnTo>
                <a:cubicBezTo>
                  <a:pt x="4036191" y="0"/>
                  <a:pt x="4158090" y="121899"/>
                  <a:pt x="4158090" y="272269"/>
                </a:cubicBezTo>
                <a:lnTo>
                  <a:pt x="4158090" y="3218353"/>
                </a:lnTo>
                <a:cubicBezTo>
                  <a:pt x="4158090" y="3368723"/>
                  <a:pt x="4036191" y="3490622"/>
                  <a:pt x="3885821" y="3490622"/>
                </a:cubicBezTo>
                <a:lnTo>
                  <a:pt x="272269" y="3490622"/>
                </a:lnTo>
                <a:cubicBezTo>
                  <a:pt x="121899" y="3490622"/>
                  <a:pt x="0" y="3368723"/>
                  <a:pt x="0" y="3218353"/>
                </a:cubicBezTo>
                <a:lnTo>
                  <a:pt x="0" y="272269"/>
                </a:lnTo>
                <a:cubicBezTo>
                  <a:pt x="0" y="121899"/>
                  <a:pt x="121899" y="0"/>
                  <a:pt x="27226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持续改进原则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34628" y="489274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演练准备阶段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83215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31448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60548" y="1403055"/>
            <a:ext cx="96723" cy="19802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08781" y="1403055"/>
            <a:ext cx="96723" cy="19802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43513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成立演练领导小组，负责演练的总体策划和协调。
某企业成立了由高管组成的演练领导小组，负责演练的整体规划和资源调配，确保演练顺利进行。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43516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演练领导小组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95280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成立演练保障小组，负责演练的后勤保障和技术支持。
某企业成立了由运维人员和行政人员组成的演练保障小组，负责演练期间的设备维护、场地布置和物资供应，确保演练的顺利进行。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95283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演练保障小组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30817" y="1223720"/>
            <a:ext cx="744147" cy="74037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79050" y="1223720"/>
            <a:ext cx="744147" cy="74037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63793" y="1406579"/>
            <a:ext cx="374660" cy="3746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15560" y="1420616"/>
            <a:ext cx="374659" cy="34658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41332" y="3811362"/>
            <a:ext cx="68617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18665" y="3803341"/>
            <a:ext cx="96723" cy="19802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3395" y="4614687"/>
            <a:ext cx="59036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成立演练执行小组，负责演练的具体实施。
某企业成立了由安全专家和技术人员组成的演练执行小组，负责演练的具体操作和执行，确保演练的实战性。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53399" y="3856413"/>
            <a:ext cx="5906501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350F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演练执行小组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588933" y="3624006"/>
            <a:ext cx="744147" cy="740379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773676" y="3824359"/>
            <a:ext cx="374659" cy="3396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成立演练组织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5049564"/>
            <a:ext cx="10801350" cy="1086098"/>
          </a:xfrm>
          <a:prstGeom prst="roundRect">
            <a:avLst>
              <a:gd name="adj" fmla="val 980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28600" dist="1143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95325" y="3401385"/>
            <a:ext cx="10801350" cy="1086098"/>
          </a:xfrm>
          <a:prstGeom prst="roundRect">
            <a:avLst>
              <a:gd name="adj" fmla="val 980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28600" dist="1143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93912" y="1753205"/>
            <a:ext cx="10801350" cy="1086098"/>
          </a:xfrm>
          <a:prstGeom prst="roundRect">
            <a:avLst>
              <a:gd name="adj" fmla="val 980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28600" dist="1143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8791862" y="1157223"/>
            <a:ext cx="2706226" cy="5368559"/>
          </a:xfrm>
          <a:custGeom>
            <a:avLst/>
            <a:gdLst>
              <a:gd name="connsiteX0" fmla="*/ 152970 w 2199101"/>
              <a:gd name="connsiteY0" fmla="*/ 4647085 h 4647085"/>
              <a:gd name="connsiteX1" fmla="*/ 2046132 w 2199101"/>
              <a:gd name="connsiteY1" fmla="*/ 4647085 h 4647085"/>
              <a:gd name="connsiteX2" fmla="*/ 2199101 w 2199101"/>
              <a:gd name="connsiteY2" fmla="*/ 4494116 h 4647085"/>
              <a:gd name="connsiteX3" fmla="*/ 2199101 w 2199101"/>
              <a:gd name="connsiteY3" fmla="*/ 3835400 h 4647085"/>
              <a:gd name="connsiteX4" fmla="*/ 2199101 w 2199101"/>
              <a:gd name="connsiteY4" fmla="*/ 2742584 h 4647085"/>
              <a:gd name="connsiteX5" fmla="*/ 2199101 w 2199101"/>
              <a:gd name="connsiteY5" fmla="*/ 2687789 h 4647085"/>
              <a:gd name="connsiteX6" fmla="*/ 2199101 w 2199101"/>
              <a:gd name="connsiteY6" fmla="*/ 1959296 h 4647085"/>
              <a:gd name="connsiteX7" fmla="*/ 2199101 w 2199101"/>
              <a:gd name="connsiteY7" fmla="*/ 1904501 h 4647085"/>
              <a:gd name="connsiteX8" fmla="*/ 2199101 w 2199101"/>
              <a:gd name="connsiteY8" fmla="*/ 811685 h 4647085"/>
              <a:gd name="connsiteX9" fmla="*/ 2199101 w 2199101"/>
              <a:gd name="connsiteY9" fmla="*/ 152969 h 4647085"/>
              <a:gd name="connsiteX10" fmla="*/ 2046132 w 2199101"/>
              <a:gd name="connsiteY10" fmla="*/ 0 h 4647085"/>
              <a:gd name="connsiteX11" fmla="*/ 152970 w 2199101"/>
              <a:gd name="connsiteY11" fmla="*/ 0 h 4647085"/>
              <a:gd name="connsiteX12" fmla="*/ 0 w 2199101"/>
              <a:gd name="connsiteY12" fmla="*/ 152969 h 4647085"/>
              <a:gd name="connsiteX13" fmla="*/ 0 w 2199101"/>
              <a:gd name="connsiteY13" fmla="*/ 811685 h 4647085"/>
              <a:gd name="connsiteX14" fmla="*/ 0 w 2199101"/>
              <a:gd name="connsiteY14" fmla="*/ 1904501 h 4647085"/>
              <a:gd name="connsiteX15" fmla="*/ 0 w 2199101"/>
              <a:gd name="connsiteY15" fmla="*/ 1959296 h 4647085"/>
              <a:gd name="connsiteX16" fmla="*/ 0 w 2199101"/>
              <a:gd name="connsiteY16" fmla="*/ 2687789 h 4647085"/>
              <a:gd name="connsiteX17" fmla="*/ 0 w 2199101"/>
              <a:gd name="connsiteY17" fmla="*/ 2742584 h 4647085"/>
              <a:gd name="connsiteX18" fmla="*/ 0 w 2199101"/>
              <a:gd name="connsiteY18" fmla="*/ 3835400 h 4647085"/>
              <a:gd name="connsiteX19" fmla="*/ 0 w 2199101"/>
              <a:gd name="connsiteY19" fmla="*/ 4494116 h 4647085"/>
              <a:gd name="connsiteX20" fmla="*/ 152970 w 2199101"/>
              <a:gd name="connsiteY20" fmla="*/ 4647085 h 4647085"/>
            </a:gdLst>
            <a:ahLst/>
            <a:cxnLst/>
            <a:rect l="l" t="t" r="r" b="b"/>
            <a:pathLst>
              <a:path w="2199101" h="4647085">
                <a:moveTo>
                  <a:pt x="152970" y="4647085"/>
                </a:moveTo>
                <a:lnTo>
                  <a:pt x="2046132" y="4647085"/>
                </a:lnTo>
                <a:cubicBezTo>
                  <a:pt x="2130614" y="4647085"/>
                  <a:pt x="2199101" y="4578599"/>
                  <a:pt x="2199101" y="4494116"/>
                </a:cubicBezTo>
                <a:lnTo>
                  <a:pt x="2199101" y="3835400"/>
                </a:lnTo>
                <a:lnTo>
                  <a:pt x="2199101" y="2742584"/>
                </a:lnTo>
                <a:lnTo>
                  <a:pt x="2199101" y="2687789"/>
                </a:lnTo>
                <a:lnTo>
                  <a:pt x="2199101" y="1959296"/>
                </a:lnTo>
                <a:lnTo>
                  <a:pt x="2199101" y="1904501"/>
                </a:lnTo>
                <a:lnTo>
                  <a:pt x="2199101" y="811685"/>
                </a:lnTo>
                <a:lnTo>
                  <a:pt x="2199101" y="152969"/>
                </a:lnTo>
                <a:cubicBezTo>
                  <a:pt x="2199101" y="68486"/>
                  <a:pt x="2130614" y="0"/>
                  <a:pt x="2046132" y="0"/>
                </a:cubicBezTo>
                <a:lnTo>
                  <a:pt x="152970" y="0"/>
                </a:lnTo>
                <a:cubicBezTo>
                  <a:pt x="68487" y="0"/>
                  <a:pt x="0" y="68486"/>
                  <a:pt x="0" y="152969"/>
                </a:cubicBezTo>
                <a:lnTo>
                  <a:pt x="0" y="811685"/>
                </a:lnTo>
                <a:lnTo>
                  <a:pt x="0" y="1904501"/>
                </a:lnTo>
                <a:lnTo>
                  <a:pt x="0" y="1959296"/>
                </a:lnTo>
                <a:lnTo>
                  <a:pt x="0" y="2687789"/>
                </a:lnTo>
                <a:lnTo>
                  <a:pt x="0" y="2742584"/>
                </a:lnTo>
                <a:lnTo>
                  <a:pt x="0" y="3835400"/>
                </a:lnTo>
                <a:lnTo>
                  <a:pt x="0" y="4494116"/>
                </a:lnTo>
                <a:cubicBezTo>
                  <a:pt x="0" y="4578599"/>
                  <a:pt x="68487" y="4647085"/>
                  <a:pt x="152970" y="4647085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5325" y="1481504"/>
            <a:ext cx="4524375" cy="553998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1905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56572" y="2127864"/>
            <a:ext cx="7331011" cy="619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根据业务需求和资源情况，确定演练的具体时间。
某企业根据业务低峰期和人员安排，确定了演练时间为周末，确保演练不影响正常业务。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5325" y="3129684"/>
            <a:ext cx="4523271" cy="553998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1905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56572" y="3776044"/>
            <a:ext cx="7331011" cy="619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明确演练涉及的系统和网络范围，确保演练目标明确。
某企业明确了演练范围为关键业务系统和核心网络，确保演练能够覆盖重点防护对象。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95325" y="4777863"/>
            <a:ext cx="4524375" cy="553998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1905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6572" y="5424223"/>
            <a:ext cx="7331011" cy="631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7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确定演练的具体内容，包括攻击手段、防御策略等。
某企业根据近期安全威胁和业务需求，确定了演练内容包括DDoS攻击防御、钓鱼邮件检测等，确保演练具有针对性。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8860590" y="1219629"/>
            <a:ext cx="2567403" cy="5236514"/>
          </a:xfrm>
          <a:custGeom>
            <a:avLst/>
            <a:gdLst>
              <a:gd name="connsiteX0" fmla="*/ 134587 w 2086292"/>
              <a:gd name="connsiteY0" fmla="*/ 4532785 h 4532785"/>
              <a:gd name="connsiteX1" fmla="*/ 1951705 w 2086292"/>
              <a:gd name="connsiteY1" fmla="*/ 4532785 h 4532785"/>
              <a:gd name="connsiteX2" fmla="*/ 2086292 w 2086292"/>
              <a:gd name="connsiteY2" fmla="*/ 4398198 h 4532785"/>
              <a:gd name="connsiteX3" fmla="*/ 2086292 w 2086292"/>
              <a:gd name="connsiteY3" fmla="*/ 3741576 h 4532785"/>
              <a:gd name="connsiteX4" fmla="*/ 2086292 w 2086292"/>
              <a:gd name="connsiteY4" fmla="*/ 2612430 h 4532785"/>
              <a:gd name="connsiteX5" fmla="*/ 2086292 w 2086292"/>
              <a:gd name="connsiteY5" fmla="*/ 2606081 h 4532785"/>
              <a:gd name="connsiteX6" fmla="*/ 2086292 w 2086292"/>
              <a:gd name="connsiteY6" fmla="*/ 1926705 h 4532785"/>
              <a:gd name="connsiteX7" fmla="*/ 2086292 w 2086292"/>
              <a:gd name="connsiteY7" fmla="*/ 1920355 h 4532785"/>
              <a:gd name="connsiteX8" fmla="*/ 2086292 w 2086292"/>
              <a:gd name="connsiteY8" fmla="*/ 791209 h 4532785"/>
              <a:gd name="connsiteX9" fmla="*/ 2086292 w 2086292"/>
              <a:gd name="connsiteY9" fmla="*/ 134587 h 4532785"/>
              <a:gd name="connsiteX10" fmla="*/ 1951705 w 2086292"/>
              <a:gd name="connsiteY10" fmla="*/ 0 h 4532785"/>
              <a:gd name="connsiteX11" fmla="*/ 134587 w 2086292"/>
              <a:gd name="connsiteY11" fmla="*/ 0 h 4532785"/>
              <a:gd name="connsiteX12" fmla="*/ 0 w 2086292"/>
              <a:gd name="connsiteY12" fmla="*/ 134587 h 4532785"/>
              <a:gd name="connsiteX13" fmla="*/ 0 w 2086292"/>
              <a:gd name="connsiteY13" fmla="*/ 791209 h 4532785"/>
              <a:gd name="connsiteX14" fmla="*/ 0 w 2086292"/>
              <a:gd name="connsiteY14" fmla="*/ 1920355 h 4532785"/>
              <a:gd name="connsiteX15" fmla="*/ 0 w 2086292"/>
              <a:gd name="connsiteY15" fmla="*/ 1926705 h 4532785"/>
              <a:gd name="connsiteX16" fmla="*/ 0 w 2086292"/>
              <a:gd name="connsiteY16" fmla="*/ 2606081 h 4532785"/>
              <a:gd name="connsiteX17" fmla="*/ 0 w 2086292"/>
              <a:gd name="connsiteY17" fmla="*/ 2612430 h 4532785"/>
              <a:gd name="connsiteX18" fmla="*/ 0 w 2086292"/>
              <a:gd name="connsiteY18" fmla="*/ 3741576 h 4532785"/>
              <a:gd name="connsiteX19" fmla="*/ 0 w 2086292"/>
              <a:gd name="connsiteY19" fmla="*/ 4398198 h 4532785"/>
              <a:gd name="connsiteX20" fmla="*/ 134587 w 2086292"/>
              <a:gd name="connsiteY20" fmla="*/ 4532785 h 4532785"/>
            </a:gdLst>
            <a:ahLst/>
            <a:cxnLst/>
            <a:rect l="l" t="t" r="r" b="b"/>
            <a:pathLst>
              <a:path w="2086292" h="4532785">
                <a:moveTo>
                  <a:pt x="134587" y="4532785"/>
                </a:moveTo>
                <a:lnTo>
                  <a:pt x="1951705" y="4532785"/>
                </a:lnTo>
                <a:cubicBezTo>
                  <a:pt x="2026036" y="4532785"/>
                  <a:pt x="2086292" y="4472528"/>
                  <a:pt x="2086292" y="4398198"/>
                </a:cubicBezTo>
                <a:lnTo>
                  <a:pt x="2086292" y="3741576"/>
                </a:lnTo>
                <a:lnTo>
                  <a:pt x="2086292" y="2612430"/>
                </a:lnTo>
                <a:lnTo>
                  <a:pt x="2086292" y="2606081"/>
                </a:lnTo>
                <a:lnTo>
                  <a:pt x="2086292" y="1926705"/>
                </a:lnTo>
                <a:lnTo>
                  <a:pt x="2086292" y="1920355"/>
                </a:lnTo>
                <a:lnTo>
                  <a:pt x="2086292" y="791209"/>
                </a:lnTo>
                <a:lnTo>
                  <a:pt x="2086292" y="134587"/>
                </a:lnTo>
                <a:cubicBezTo>
                  <a:pt x="2086292" y="60256"/>
                  <a:pt x="2026036" y="0"/>
                  <a:pt x="1951705" y="0"/>
                </a:cubicBezTo>
                <a:lnTo>
                  <a:pt x="134587" y="0"/>
                </a:lnTo>
                <a:cubicBezTo>
                  <a:pt x="60257" y="0"/>
                  <a:pt x="0" y="60256"/>
                  <a:pt x="0" y="134587"/>
                </a:cubicBezTo>
                <a:lnTo>
                  <a:pt x="0" y="791209"/>
                </a:lnTo>
                <a:lnTo>
                  <a:pt x="0" y="1920355"/>
                </a:lnTo>
                <a:lnTo>
                  <a:pt x="0" y="1926705"/>
                </a:lnTo>
                <a:lnTo>
                  <a:pt x="0" y="2606081"/>
                </a:lnTo>
                <a:lnTo>
                  <a:pt x="0" y="2612430"/>
                </a:lnTo>
                <a:lnTo>
                  <a:pt x="0" y="3741576"/>
                </a:lnTo>
                <a:lnTo>
                  <a:pt x="0" y="4398198"/>
                </a:lnTo>
                <a:cubicBezTo>
                  <a:pt x="0" y="4472528"/>
                  <a:pt x="60257" y="4532785"/>
                  <a:pt x="134587" y="4532785"/>
                </a:cubicBezTo>
                <a:close/>
              </a:path>
            </a:pathLst>
          </a:custGeom>
          <a:noFill/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192" t="7050" r="56731" b="7050"/>
          <a:stretch>
            <a:fillRect/>
          </a:stretch>
        </p:blipFill>
        <p:spPr>
          <a:xfrm>
            <a:off x="8860590" y="1215316"/>
            <a:ext cx="2567403" cy="5236514"/>
          </a:xfrm>
          <a:custGeom>
            <a:avLst/>
            <a:gdLst/>
            <a:ahLst/>
            <a:cxnLst/>
            <a:rect l="l" t="t" r="r" b="b"/>
            <a:pathLst>
              <a:path w="2567403" h="5236514">
                <a:moveTo>
                  <a:pt x="165624" y="0"/>
                </a:moveTo>
                <a:lnTo>
                  <a:pt x="2401780" y="0"/>
                </a:lnTo>
                <a:cubicBezTo>
                  <a:pt x="2493252" y="0"/>
                  <a:pt x="2567403" y="69612"/>
                  <a:pt x="2567403" y="155482"/>
                </a:cubicBezTo>
                <a:lnTo>
                  <a:pt x="2567403" y="914047"/>
                </a:lnTo>
                <a:lnTo>
                  <a:pt x="2567403" y="2218496"/>
                </a:lnTo>
                <a:lnTo>
                  <a:pt x="2567403" y="2225831"/>
                </a:lnTo>
                <a:lnTo>
                  <a:pt x="2567403" y="3010682"/>
                </a:lnTo>
                <a:lnTo>
                  <a:pt x="2567403" y="3018018"/>
                </a:lnTo>
                <a:lnTo>
                  <a:pt x="2567403" y="4322467"/>
                </a:lnTo>
                <a:lnTo>
                  <a:pt x="2567403" y="5081032"/>
                </a:lnTo>
                <a:cubicBezTo>
                  <a:pt x="2567403" y="5166903"/>
                  <a:pt x="2493252" y="5236514"/>
                  <a:pt x="2401780" y="5236514"/>
                </a:cubicBezTo>
                <a:lnTo>
                  <a:pt x="165624" y="5236514"/>
                </a:lnTo>
                <a:cubicBezTo>
                  <a:pt x="74153" y="5236514"/>
                  <a:pt x="0" y="5166903"/>
                  <a:pt x="0" y="5081032"/>
                </a:cubicBezTo>
                <a:lnTo>
                  <a:pt x="0" y="4322467"/>
                </a:lnTo>
                <a:lnTo>
                  <a:pt x="0" y="3018018"/>
                </a:lnTo>
                <a:lnTo>
                  <a:pt x="0" y="3010682"/>
                </a:lnTo>
                <a:lnTo>
                  <a:pt x="0" y="2225831"/>
                </a:lnTo>
                <a:lnTo>
                  <a:pt x="0" y="2218496"/>
                </a:lnTo>
                <a:lnTo>
                  <a:pt x="0" y="914047"/>
                </a:lnTo>
                <a:lnTo>
                  <a:pt x="0" y="155482"/>
                </a:lnTo>
                <a:cubicBezTo>
                  <a:pt x="0" y="69612"/>
                  <a:pt x="74153" y="0"/>
                  <a:pt x="16562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1056572" y="1543664"/>
            <a:ext cx="3978211" cy="378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确定演练时间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56572" y="3232764"/>
            <a:ext cx="3978211" cy="378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确定演练范围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56572" y="4871064"/>
            <a:ext cx="3978211" cy="378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确定演练内容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制定演练计划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8644" b="28644"/>
          <a:stretch>
            <a:fillRect/>
          </a:stretch>
        </p:blipFill>
        <p:spPr>
          <a:xfrm>
            <a:off x="0" y="1130300"/>
            <a:ext cx="12192000" cy="1801302"/>
          </a:xfrm>
          <a:custGeom>
            <a:avLst/>
            <a:gdLst/>
            <a:ahLst/>
            <a:cxnLst/>
            <a:rect l="l" t="t" r="r" b="b"/>
            <a:pathLst>
              <a:path w="12192000" h="1801302">
                <a:moveTo>
                  <a:pt x="0" y="0"/>
                </a:moveTo>
                <a:lnTo>
                  <a:pt x="12192000" y="0"/>
                </a:lnTo>
                <a:lnTo>
                  <a:pt x="12192000" y="1801302"/>
                </a:lnTo>
                <a:lnTo>
                  <a:pt x="0" y="180130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1130300"/>
            <a:ext cx="12192000" cy="1801302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54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2133820"/>
            <a:ext cx="3515466" cy="3649759"/>
          </a:xfrm>
          <a:prstGeom prst="roundRect">
            <a:avLst>
              <a:gd name="adj" fmla="val 290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38100" dir="270000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-1109169" y="3897422"/>
            <a:ext cx="3659311" cy="12017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4559" y="2686878"/>
            <a:ext cx="3071540" cy="277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准备演练所需的技术资源，如攻击工具、防御设备等。
某企业准备了多种攻击工具和防御设备，确保演练能够顺利进行，技术资源充足。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2780" y="2133820"/>
            <a:ext cx="3515466" cy="3649759"/>
          </a:xfrm>
          <a:prstGeom prst="roundRect">
            <a:avLst>
              <a:gd name="adj" fmla="val 290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38100" dir="270000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>
            <a:off x="2563214" y="3897421"/>
            <a:ext cx="3659309" cy="12017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06940" y="2686878"/>
            <a:ext cx="3071540" cy="277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对参与演练的人员进行培训，确保其具备相应的技能和知识。
某企业对参与演练的人员进行了为期一周的培训，包括攻击手段、防御策略等内容，确保人员具备实战能力。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34559" y="2291964"/>
            <a:ext cx="3071996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技术资源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06940" y="2291964"/>
            <a:ext cx="3071996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人员培训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03434" y="2133820"/>
            <a:ext cx="3515466" cy="3649759"/>
          </a:xfrm>
          <a:prstGeom prst="roundRect">
            <a:avLst>
              <a:gd name="adj" fmla="val 290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38100" dir="270000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>
            <a:off x="6233868" y="3897421"/>
            <a:ext cx="3659309" cy="12017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77596" y="2686878"/>
            <a:ext cx="3071540" cy="277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准备演练相关的文档资料，如演练方案、应急预案等。
某企业准备了详细的演练方案和应急预案，确保演练过程中有章可循，应对有序。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77596" y="2291964"/>
            <a:ext cx="3071996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文档资料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资源准备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演练实施阶段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161843" y="4101055"/>
            <a:ext cx="1206447" cy="1305270"/>
          </a:xfrm>
          <a:custGeom>
            <a:avLst/>
            <a:gdLst>
              <a:gd name="T0" fmla="*/ 14 w 293"/>
              <a:gd name="T1" fmla="*/ 64 h 317"/>
              <a:gd name="T2" fmla="*/ 143 w 293"/>
              <a:gd name="T3" fmla="*/ 0 h 317"/>
              <a:gd name="T4" fmla="*/ 278 w 293"/>
              <a:gd name="T5" fmla="*/ 62 h 317"/>
              <a:gd name="T6" fmla="*/ 147 w 293"/>
              <a:gd name="T7" fmla="*/ 124 h 317"/>
              <a:gd name="T8" fmla="*/ 14 w 293"/>
              <a:gd name="T9" fmla="*/ 64 h 317"/>
              <a:gd name="T10" fmla="*/ 136 w 293"/>
              <a:gd name="T11" fmla="*/ 145 h 317"/>
              <a:gd name="T12" fmla="*/ 0 w 293"/>
              <a:gd name="T13" fmla="*/ 83 h 317"/>
              <a:gd name="T14" fmla="*/ 0 w 293"/>
              <a:gd name="T15" fmla="*/ 255 h 317"/>
              <a:gd name="T16" fmla="*/ 136 w 293"/>
              <a:gd name="T17" fmla="*/ 317 h 317"/>
              <a:gd name="T18" fmla="*/ 136 w 293"/>
              <a:gd name="T19" fmla="*/ 145 h 317"/>
              <a:gd name="T20" fmla="*/ 162 w 293"/>
              <a:gd name="T21" fmla="*/ 145 h 317"/>
              <a:gd name="T22" fmla="*/ 162 w 293"/>
              <a:gd name="T23" fmla="*/ 314 h 317"/>
              <a:gd name="T24" fmla="*/ 293 w 293"/>
              <a:gd name="T25" fmla="*/ 250 h 317"/>
              <a:gd name="T26" fmla="*/ 293 w 293"/>
              <a:gd name="T27" fmla="*/ 81 h 317"/>
              <a:gd name="T28" fmla="*/ 162 w 293"/>
              <a:gd name="T29" fmla="*/ 145 h 317"/>
            </a:gdLst>
            <a:ahLst/>
            <a:cxnLst/>
            <a:rect l="0" t="0" r="r" b="b"/>
            <a:pathLst>
              <a:path w="293" h="317">
                <a:moveTo>
                  <a:pt x="14" y="64"/>
                </a:moveTo>
                <a:lnTo>
                  <a:pt x="143" y="0"/>
                </a:lnTo>
                <a:lnTo>
                  <a:pt x="278" y="62"/>
                </a:lnTo>
                <a:lnTo>
                  <a:pt x="147" y="124"/>
                </a:lnTo>
                <a:lnTo>
                  <a:pt x="14" y="64"/>
                </a:lnTo>
                <a:close/>
                <a:moveTo>
                  <a:pt x="136" y="145"/>
                </a:moveTo>
                <a:lnTo>
                  <a:pt x="0" y="83"/>
                </a:lnTo>
                <a:lnTo>
                  <a:pt x="0" y="255"/>
                </a:lnTo>
                <a:lnTo>
                  <a:pt x="136" y="317"/>
                </a:lnTo>
                <a:lnTo>
                  <a:pt x="136" y="145"/>
                </a:lnTo>
                <a:close/>
                <a:moveTo>
                  <a:pt x="162" y="145"/>
                </a:moveTo>
                <a:lnTo>
                  <a:pt x="162" y="314"/>
                </a:lnTo>
                <a:lnTo>
                  <a:pt x="293" y="250"/>
                </a:lnTo>
                <a:lnTo>
                  <a:pt x="293" y="81"/>
                </a:lnTo>
                <a:lnTo>
                  <a:pt x="162" y="145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504170" y="4092820"/>
            <a:ext cx="1202329" cy="1292917"/>
          </a:xfrm>
          <a:custGeom>
            <a:avLst/>
            <a:gdLst>
              <a:gd name="T0" fmla="*/ 14 w 292"/>
              <a:gd name="T1" fmla="*/ 62 h 314"/>
              <a:gd name="T2" fmla="*/ 143 w 292"/>
              <a:gd name="T3" fmla="*/ 0 h 314"/>
              <a:gd name="T4" fmla="*/ 278 w 292"/>
              <a:gd name="T5" fmla="*/ 59 h 314"/>
              <a:gd name="T6" fmla="*/ 147 w 292"/>
              <a:gd name="T7" fmla="*/ 123 h 314"/>
              <a:gd name="T8" fmla="*/ 14 w 292"/>
              <a:gd name="T9" fmla="*/ 62 h 314"/>
              <a:gd name="T10" fmla="*/ 135 w 292"/>
              <a:gd name="T11" fmla="*/ 145 h 314"/>
              <a:gd name="T12" fmla="*/ 0 w 292"/>
              <a:gd name="T13" fmla="*/ 83 h 314"/>
              <a:gd name="T14" fmla="*/ 0 w 292"/>
              <a:gd name="T15" fmla="*/ 252 h 314"/>
              <a:gd name="T16" fmla="*/ 135 w 292"/>
              <a:gd name="T17" fmla="*/ 314 h 314"/>
              <a:gd name="T18" fmla="*/ 135 w 292"/>
              <a:gd name="T19" fmla="*/ 145 h 314"/>
              <a:gd name="T20" fmla="*/ 162 w 292"/>
              <a:gd name="T21" fmla="*/ 145 h 314"/>
              <a:gd name="T22" fmla="*/ 162 w 292"/>
              <a:gd name="T23" fmla="*/ 314 h 314"/>
              <a:gd name="T24" fmla="*/ 292 w 292"/>
              <a:gd name="T25" fmla="*/ 250 h 314"/>
              <a:gd name="T26" fmla="*/ 292 w 292"/>
              <a:gd name="T27" fmla="*/ 81 h 314"/>
              <a:gd name="T28" fmla="*/ 162 w 292"/>
              <a:gd name="T29" fmla="*/ 145 h 314"/>
            </a:gdLst>
            <a:ahLst/>
            <a:cxnLst/>
            <a:rect l="0" t="0" r="r" b="b"/>
            <a:pathLst>
              <a:path w="292" h="314">
                <a:moveTo>
                  <a:pt x="14" y="62"/>
                </a:moveTo>
                <a:lnTo>
                  <a:pt x="143" y="0"/>
                </a:lnTo>
                <a:lnTo>
                  <a:pt x="278" y="59"/>
                </a:lnTo>
                <a:lnTo>
                  <a:pt x="147" y="123"/>
                </a:lnTo>
                <a:lnTo>
                  <a:pt x="14" y="62"/>
                </a:lnTo>
                <a:close/>
                <a:moveTo>
                  <a:pt x="135" y="145"/>
                </a:moveTo>
                <a:lnTo>
                  <a:pt x="0" y="83"/>
                </a:lnTo>
                <a:lnTo>
                  <a:pt x="0" y="252"/>
                </a:lnTo>
                <a:lnTo>
                  <a:pt x="135" y="314"/>
                </a:lnTo>
                <a:lnTo>
                  <a:pt x="135" y="145"/>
                </a:lnTo>
                <a:close/>
                <a:moveTo>
                  <a:pt x="162" y="145"/>
                </a:moveTo>
                <a:lnTo>
                  <a:pt x="162" y="314"/>
                </a:lnTo>
                <a:lnTo>
                  <a:pt x="292" y="250"/>
                </a:lnTo>
                <a:lnTo>
                  <a:pt x="292" y="81"/>
                </a:lnTo>
                <a:lnTo>
                  <a:pt x="162" y="145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46497" y="4072232"/>
            <a:ext cx="1202329" cy="1301152"/>
          </a:xfrm>
          <a:custGeom>
            <a:avLst/>
            <a:gdLst>
              <a:gd name="T0" fmla="*/ 14 w 292"/>
              <a:gd name="T1" fmla="*/ 64 h 316"/>
              <a:gd name="T2" fmla="*/ 142 w 292"/>
              <a:gd name="T3" fmla="*/ 0 h 316"/>
              <a:gd name="T4" fmla="*/ 278 w 292"/>
              <a:gd name="T5" fmla="*/ 62 h 316"/>
              <a:gd name="T6" fmla="*/ 150 w 292"/>
              <a:gd name="T7" fmla="*/ 126 h 316"/>
              <a:gd name="T8" fmla="*/ 14 w 292"/>
              <a:gd name="T9" fmla="*/ 64 h 316"/>
              <a:gd name="T10" fmla="*/ 135 w 292"/>
              <a:gd name="T11" fmla="*/ 147 h 316"/>
              <a:gd name="T12" fmla="*/ 0 w 292"/>
              <a:gd name="T13" fmla="*/ 86 h 316"/>
              <a:gd name="T14" fmla="*/ 0 w 292"/>
              <a:gd name="T15" fmla="*/ 255 h 316"/>
              <a:gd name="T16" fmla="*/ 138 w 292"/>
              <a:gd name="T17" fmla="*/ 316 h 316"/>
              <a:gd name="T18" fmla="*/ 135 w 292"/>
              <a:gd name="T19" fmla="*/ 147 h 316"/>
              <a:gd name="T20" fmla="*/ 161 w 292"/>
              <a:gd name="T21" fmla="*/ 147 h 316"/>
              <a:gd name="T22" fmla="*/ 161 w 292"/>
              <a:gd name="T23" fmla="*/ 316 h 316"/>
              <a:gd name="T24" fmla="*/ 292 w 292"/>
              <a:gd name="T25" fmla="*/ 252 h 316"/>
              <a:gd name="T26" fmla="*/ 292 w 292"/>
              <a:gd name="T27" fmla="*/ 83 h 316"/>
              <a:gd name="T28" fmla="*/ 161 w 292"/>
              <a:gd name="T29" fmla="*/ 147 h 316"/>
            </a:gdLst>
            <a:ahLst/>
            <a:cxnLst/>
            <a:rect l="0" t="0" r="r" b="b"/>
            <a:pathLst>
              <a:path w="292" h="316">
                <a:moveTo>
                  <a:pt x="14" y="64"/>
                </a:moveTo>
                <a:lnTo>
                  <a:pt x="142" y="0"/>
                </a:lnTo>
                <a:lnTo>
                  <a:pt x="278" y="62"/>
                </a:lnTo>
                <a:lnTo>
                  <a:pt x="150" y="126"/>
                </a:lnTo>
                <a:lnTo>
                  <a:pt x="14" y="64"/>
                </a:lnTo>
                <a:close/>
                <a:moveTo>
                  <a:pt x="135" y="147"/>
                </a:moveTo>
                <a:lnTo>
                  <a:pt x="0" y="86"/>
                </a:lnTo>
                <a:lnTo>
                  <a:pt x="0" y="255"/>
                </a:lnTo>
                <a:lnTo>
                  <a:pt x="138" y="316"/>
                </a:lnTo>
                <a:lnTo>
                  <a:pt x="135" y="147"/>
                </a:lnTo>
                <a:close/>
                <a:moveTo>
                  <a:pt x="161" y="147"/>
                </a:moveTo>
                <a:lnTo>
                  <a:pt x="161" y="316"/>
                </a:lnTo>
                <a:lnTo>
                  <a:pt x="292" y="252"/>
                </a:lnTo>
                <a:lnTo>
                  <a:pt x="292" y="83"/>
                </a:lnTo>
                <a:lnTo>
                  <a:pt x="161" y="1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492777" y="1856980"/>
            <a:ext cx="1206447" cy="1305270"/>
          </a:xfrm>
          <a:custGeom>
            <a:avLst/>
            <a:gdLst>
              <a:gd name="T0" fmla="*/ 14 w 293"/>
              <a:gd name="T1" fmla="*/ 64 h 317"/>
              <a:gd name="T2" fmla="*/ 143 w 293"/>
              <a:gd name="T3" fmla="*/ 0 h 317"/>
              <a:gd name="T4" fmla="*/ 278 w 293"/>
              <a:gd name="T5" fmla="*/ 60 h 317"/>
              <a:gd name="T6" fmla="*/ 150 w 293"/>
              <a:gd name="T7" fmla="*/ 124 h 317"/>
              <a:gd name="T8" fmla="*/ 14 w 293"/>
              <a:gd name="T9" fmla="*/ 64 h 317"/>
              <a:gd name="T10" fmla="*/ 138 w 293"/>
              <a:gd name="T11" fmla="*/ 145 h 317"/>
              <a:gd name="T12" fmla="*/ 0 w 293"/>
              <a:gd name="T13" fmla="*/ 83 h 317"/>
              <a:gd name="T14" fmla="*/ 0 w 293"/>
              <a:gd name="T15" fmla="*/ 255 h 317"/>
              <a:gd name="T16" fmla="*/ 138 w 293"/>
              <a:gd name="T17" fmla="*/ 317 h 317"/>
              <a:gd name="T18" fmla="*/ 138 w 293"/>
              <a:gd name="T19" fmla="*/ 145 h 317"/>
              <a:gd name="T20" fmla="*/ 162 w 293"/>
              <a:gd name="T21" fmla="*/ 145 h 317"/>
              <a:gd name="T22" fmla="*/ 162 w 293"/>
              <a:gd name="T23" fmla="*/ 314 h 317"/>
              <a:gd name="T24" fmla="*/ 293 w 293"/>
              <a:gd name="T25" fmla="*/ 250 h 317"/>
              <a:gd name="T26" fmla="*/ 293 w 293"/>
              <a:gd name="T27" fmla="*/ 81 h 317"/>
              <a:gd name="T28" fmla="*/ 162 w 293"/>
              <a:gd name="T29" fmla="*/ 145 h 317"/>
            </a:gdLst>
            <a:ahLst/>
            <a:cxnLst/>
            <a:rect l="0" t="0" r="r" b="b"/>
            <a:pathLst>
              <a:path w="293" h="317">
                <a:moveTo>
                  <a:pt x="14" y="64"/>
                </a:moveTo>
                <a:lnTo>
                  <a:pt x="143" y="0"/>
                </a:lnTo>
                <a:lnTo>
                  <a:pt x="278" y="60"/>
                </a:lnTo>
                <a:lnTo>
                  <a:pt x="150" y="124"/>
                </a:lnTo>
                <a:lnTo>
                  <a:pt x="14" y="64"/>
                </a:lnTo>
                <a:close/>
                <a:moveTo>
                  <a:pt x="138" y="145"/>
                </a:moveTo>
                <a:lnTo>
                  <a:pt x="0" y="83"/>
                </a:lnTo>
                <a:lnTo>
                  <a:pt x="0" y="255"/>
                </a:lnTo>
                <a:lnTo>
                  <a:pt x="138" y="317"/>
                </a:lnTo>
                <a:lnTo>
                  <a:pt x="138" y="145"/>
                </a:lnTo>
                <a:close/>
                <a:moveTo>
                  <a:pt x="162" y="145"/>
                </a:moveTo>
                <a:lnTo>
                  <a:pt x="162" y="314"/>
                </a:lnTo>
                <a:lnTo>
                  <a:pt x="293" y="250"/>
                </a:lnTo>
                <a:lnTo>
                  <a:pt x="293" y="81"/>
                </a:lnTo>
                <a:lnTo>
                  <a:pt x="162" y="145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816536" y="2985194"/>
            <a:ext cx="1214682" cy="1292917"/>
          </a:xfrm>
          <a:custGeom>
            <a:avLst/>
            <a:gdLst>
              <a:gd name="T0" fmla="*/ 15 w 295"/>
              <a:gd name="T1" fmla="*/ 62 h 314"/>
              <a:gd name="T2" fmla="*/ 145 w 295"/>
              <a:gd name="T3" fmla="*/ 0 h 314"/>
              <a:gd name="T4" fmla="*/ 279 w 295"/>
              <a:gd name="T5" fmla="*/ 59 h 314"/>
              <a:gd name="T6" fmla="*/ 150 w 295"/>
              <a:gd name="T7" fmla="*/ 123 h 314"/>
              <a:gd name="T8" fmla="*/ 15 w 295"/>
              <a:gd name="T9" fmla="*/ 62 h 314"/>
              <a:gd name="T10" fmla="*/ 138 w 295"/>
              <a:gd name="T11" fmla="*/ 145 h 314"/>
              <a:gd name="T12" fmla="*/ 0 w 295"/>
              <a:gd name="T13" fmla="*/ 83 h 314"/>
              <a:gd name="T14" fmla="*/ 0 w 295"/>
              <a:gd name="T15" fmla="*/ 252 h 314"/>
              <a:gd name="T16" fmla="*/ 138 w 295"/>
              <a:gd name="T17" fmla="*/ 314 h 314"/>
              <a:gd name="T18" fmla="*/ 138 w 295"/>
              <a:gd name="T19" fmla="*/ 145 h 314"/>
              <a:gd name="T20" fmla="*/ 162 w 295"/>
              <a:gd name="T21" fmla="*/ 145 h 314"/>
              <a:gd name="T22" fmla="*/ 162 w 295"/>
              <a:gd name="T23" fmla="*/ 314 h 314"/>
              <a:gd name="T24" fmla="*/ 295 w 295"/>
              <a:gd name="T25" fmla="*/ 250 h 314"/>
              <a:gd name="T26" fmla="*/ 295 w 295"/>
              <a:gd name="T27" fmla="*/ 81 h 314"/>
              <a:gd name="T28" fmla="*/ 162 w 295"/>
              <a:gd name="T29" fmla="*/ 145 h 314"/>
            </a:gdLst>
            <a:ahLst/>
            <a:cxnLst/>
            <a:rect l="0" t="0" r="r" b="b"/>
            <a:pathLst>
              <a:path w="295" h="314">
                <a:moveTo>
                  <a:pt x="15" y="62"/>
                </a:moveTo>
                <a:lnTo>
                  <a:pt x="145" y="0"/>
                </a:lnTo>
                <a:lnTo>
                  <a:pt x="279" y="59"/>
                </a:lnTo>
                <a:lnTo>
                  <a:pt x="150" y="123"/>
                </a:lnTo>
                <a:lnTo>
                  <a:pt x="15" y="62"/>
                </a:lnTo>
                <a:close/>
                <a:moveTo>
                  <a:pt x="138" y="145"/>
                </a:moveTo>
                <a:lnTo>
                  <a:pt x="0" y="83"/>
                </a:lnTo>
                <a:lnTo>
                  <a:pt x="0" y="252"/>
                </a:lnTo>
                <a:lnTo>
                  <a:pt x="138" y="314"/>
                </a:lnTo>
                <a:lnTo>
                  <a:pt x="138" y="145"/>
                </a:lnTo>
                <a:close/>
                <a:moveTo>
                  <a:pt x="162" y="145"/>
                </a:moveTo>
                <a:lnTo>
                  <a:pt x="162" y="314"/>
                </a:lnTo>
                <a:lnTo>
                  <a:pt x="295" y="250"/>
                </a:lnTo>
                <a:lnTo>
                  <a:pt x="295" y="81"/>
                </a:lnTo>
                <a:lnTo>
                  <a:pt x="162" y="14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58863" y="2964606"/>
            <a:ext cx="1214682" cy="1301152"/>
          </a:xfrm>
          <a:custGeom>
            <a:avLst/>
            <a:gdLst>
              <a:gd name="T0" fmla="*/ 14 w 295"/>
              <a:gd name="T1" fmla="*/ 64 h 316"/>
              <a:gd name="T2" fmla="*/ 145 w 295"/>
              <a:gd name="T3" fmla="*/ 0 h 316"/>
              <a:gd name="T4" fmla="*/ 279 w 295"/>
              <a:gd name="T5" fmla="*/ 62 h 316"/>
              <a:gd name="T6" fmla="*/ 150 w 295"/>
              <a:gd name="T7" fmla="*/ 126 h 316"/>
              <a:gd name="T8" fmla="*/ 14 w 295"/>
              <a:gd name="T9" fmla="*/ 64 h 316"/>
              <a:gd name="T10" fmla="*/ 138 w 295"/>
              <a:gd name="T11" fmla="*/ 148 h 316"/>
              <a:gd name="T12" fmla="*/ 0 w 295"/>
              <a:gd name="T13" fmla="*/ 86 h 316"/>
              <a:gd name="T14" fmla="*/ 0 w 295"/>
              <a:gd name="T15" fmla="*/ 255 h 316"/>
              <a:gd name="T16" fmla="*/ 138 w 295"/>
              <a:gd name="T17" fmla="*/ 316 h 316"/>
              <a:gd name="T18" fmla="*/ 138 w 295"/>
              <a:gd name="T19" fmla="*/ 148 h 316"/>
              <a:gd name="T20" fmla="*/ 162 w 295"/>
              <a:gd name="T21" fmla="*/ 148 h 316"/>
              <a:gd name="T22" fmla="*/ 162 w 295"/>
              <a:gd name="T23" fmla="*/ 316 h 316"/>
              <a:gd name="T24" fmla="*/ 295 w 295"/>
              <a:gd name="T25" fmla="*/ 252 h 316"/>
              <a:gd name="T26" fmla="*/ 295 w 295"/>
              <a:gd name="T27" fmla="*/ 83 h 316"/>
              <a:gd name="T28" fmla="*/ 162 w 295"/>
              <a:gd name="T29" fmla="*/ 148 h 316"/>
            </a:gdLst>
            <a:ahLst/>
            <a:cxnLst/>
            <a:rect l="0" t="0" r="r" b="b"/>
            <a:pathLst>
              <a:path w="295" h="316">
                <a:moveTo>
                  <a:pt x="14" y="64"/>
                </a:moveTo>
                <a:lnTo>
                  <a:pt x="145" y="0"/>
                </a:lnTo>
                <a:lnTo>
                  <a:pt x="279" y="62"/>
                </a:lnTo>
                <a:lnTo>
                  <a:pt x="150" y="126"/>
                </a:lnTo>
                <a:lnTo>
                  <a:pt x="14" y="64"/>
                </a:lnTo>
                <a:close/>
                <a:moveTo>
                  <a:pt x="138" y="148"/>
                </a:moveTo>
                <a:lnTo>
                  <a:pt x="0" y="86"/>
                </a:lnTo>
                <a:lnTo>
                  <a:pt x="0" y="255"/>
                </a:lnTo>
                <a:lnTo>
                  <a:pt x="138" y="316"/>
                </a:lnTo>
                <a:lnTo>
                  <a:pt x="138" y="148"/>
                </a:lnTo>
                <a:close/>
                <a:moveTo>
                  <a:pt x="162" y="148"/>
                </a:moveTo>
                <a:lnTo>
                  <a:pt x="162" y="316"/>
                </a:lnTo>
                <a:lnTo>
                  <a:pt x="295" y="252"/>
                </a:lnTo>
                <a:lnTo>
                  <a:pt x="295" y="83"/>
                </a:lnTo>
                <a:lnTo>
                  <a:pt x="162" y="14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46497" y="216963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827567" y="338993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88824" y="452309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134636" y="4362810"/>
            <a:ext cx="2384263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防守方准备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34637" y="4671237"/>
            <a:ext cx="2384263" cy="11554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防守方根据演练方案进行防守准备，包括设备配置、人员安排等。
某企业防守方在启动会后迅速进行防守准备，配置防御设备，安排人员值守，确保能够及时应对攻击。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1616" y="1545511"/>
            <a:ext cx="2384263" cy="6960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召开启动会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1617" y="2311648"/>
            <a:ext cx="2379183" cy="11554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召开演练启动会，明确演练目标和流程。
某企业在演练前召开启动会，明确了演练目标、流程和各小组职责，确保演练顺利进行。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363980" y="3183811"/>
            <a:ext cx="227786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攻击方准备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358900" y="3530848"/>
            <a:ext cx="2282941" cy="11554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94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攻击方根据演练方案进行攻击准备，包括工具调试、信息收集等。
某企业攻击方在启动会后立即进行攻击准备，调试攻击工具，收集目标系统信息，确保攻击能够顺利实施。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演练启动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243776" y="1848822"/>
            <a:ext cx="2472438" cy="3699037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24700" y="2131828"/>
            <a:ext cx="1451992" cy="502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权限提升与横向移动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256773" y="1988461"/>
            <a:ext cx="862198" cy="588905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95233" y="1716541"/>
            <a:ext cx="723728" cy="13527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84140" y="1716541"/>
            <a:ext cx="163876" cy="135272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90880" y="2820244"/>
            <a:ext cx="2178230" cy="25076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攻击方在获得部分权限后，尝试提升权限并进行横向移动，扩大攻击范围。
某企业攻击方通过权限提升和横向移动，成功控制了多个关键系统，进一步模拟真实攻击场景。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66002" y="5477848"/>
            <a:ext cx="1227987" cy="7001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24466" y="1848822"/>
            <a:ext cx="2472438" cy="3699037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906000" y="2131828"/>
            <a:ext cx="1451382" cy="502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数据渗出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9037463" y="1988461"/>
            <a:ext cx="862198" cy="588905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75923" y="1716541"/>
            <a:ext cx="723728" cy="13527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764830" y="1716541"/>
            <a:ext cx="163876" cy="135272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171570" y="2820244"/>
            <a:ext cx="2178230" cy="25076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攻击方尝试将目标系统中的数据渗出，验证数据泄露风险。
某企业攻击方通过隐蔽通道将部分数据渗出，验证了数据泄露风险，为防守方提供了改进方向。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646692" y="5477848"/>
            <a:ext cx="1227987" cy="7001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63086" y="1848822"/>
            <a:ext cx="2472438" cy="3699037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43400" y="2131828"/>
            <a:ext cx="1452602" cy="502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漏洞利用与渗透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3476083" y="1988461"/>
            <a:ext cx="862198" cy="588905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14543" y="1716541"/>
            <a:ext cx="723728" cy="13527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203450" y="1716541"/>
            <a:ext cx="163876" cy="135272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610190" y="2820244"/>
            <a:ext cx="2178230" cy="25076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攻击方利用收集到的信息，寻找并利用目标系统的漏洞进行渗透。
某企业攻击方成功利用目标系统的SQL注入漏洞，获得了部分系统权限，进一步扩大了攻击范围。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085312" y="5477848"/>
            <a:ext cx="1227987" cy="7001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82396" y="1848822"/>
            <a:ext cx="2472438" cy="3699037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562100" y="2131828"/>
            <a:ext cx="1453212" cy="502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侦察与信息收集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>
            <a:off x="695393" y="1988461"/>
            <a:ext cx="862198" cy="588905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33853" y="1716541"/>
            <a:ext cx="723728" cy="13527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422760" y="1716541"/>
            <a:ext cx="163876" cy="135272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9500" y="2820244"/>
            <a:ext cx="2178230" cy="25076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攻击方进行侦察，收集目标系统的相关信息，为攻击做准备。
某企业攻击方通过网络扫描、社会工程学等手段，收集了目标系统的大量信息，为后续攻击提供了有力支持。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304622" y="5477848"/>
            <a:ext cx="1227987" cy="7001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84617" y="2042928"/>
            <a:ext cx="643195" cy="47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565917" y="2042928"/>
            <a:ext cx="643195" cy="47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6347217" y="2042928"/>
            <a:ext cx="643195" cy="47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9128517" y="2042928"/>
            <a:ext cx="643195" cy="47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攻击实施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301635" y="1766202"/>
            <a:ext cx="12774990" cy="43799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01600" sx="102000" sy="102000" algn="ctr" rotWithShape="0">
              <a:schemeClr val="accent1">
                <a:lumMod val="50000"/>
                <a:alpha val="1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301635" y="1701478"/>
            <a:ext cx="12774990" cy="43752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01600" sx="102000" sy="102000" algn="ctr" rotWithShape="0">
              <a:schemeClr val="accent1">
                <a:lumMod val="50000"/>
                <a:alpha val="1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1286357" y="6417724"/>
            <a:ext cx="453022" cy="117329"/>
            <a:chOff x="11286357" y="6417724"/>
            <a:chExt cx="453022" cy="117329"/>
          </a:xfrm>
        </p:grpSpPr>
        <p:sp>
          <p:nvSpPr>
            <p:cNvPr id="6" name="标题 1"/>
            <p:cNvSpPr txBox="1"/>
            <p:nvPr/>
          </p:nvSpPr>
          <p:spPr>
            <a:xfrm>
              <a:off x="11286357" y="6417724"/>
              <a:ext cx="453022" cy="3020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11286357" y="6504852"/>
              <a:ext cx="302015" cy="3020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6813225" y="2237879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668830" y="2261787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演练复盘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48154" y="2312723"/>
            <a:ext cx="671979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13225" y="3174653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68830" y="3121837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总结与展望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810484" y="3249497"/>
            <a:ext cx="671979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13225" y="4074005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668830" y="4021189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问答环节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09682" y="4148849"/>
            <a:ext cx="671979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24139" y="776696"/>
            <a:ext cx="5290869" cy="1405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607622" y="1188116"/>
            <a:ext cx="2036727" cy="4784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5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CONTENTS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61572" y="2290695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017177" y="2237879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网络攻防演练的作用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96501" y="2365539"/>
            <a:ext cx="6110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161572" y="3227469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017177" y="3174653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演练原则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158831" y="3302313"/>
            <a:ext cx="671979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61572" y="4126821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017177" y="4074005"/>
            <a:ext cx="3617527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演练准备阶段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58029" y="4201665"/>
            <a:ext cx="671979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61572" y="5026172"/>
            <a:ext cx="672908" cy="672908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017177" y="4973356"/>
            <a:ext cx="3603239" cy="7785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演练实施阶段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39595" y="5101016"/>
            <a:ext cx="681597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739" t="45692" r="641" b="28724"/>
          <a:stretch>
            <a:fillRect/>
          </a:stretch>
        </p:blipFill>
        <p:spPr>
          <a:xfrm>
            <a:off x="-1" y="2928870"/>
            <a:ext cx="12192001" cy="17725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46205" y="1503954"/>
            <a:ext cx="26670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监测与预警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6206" y="1843787"/>
            <a:ext cx="2664000" cy="941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8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防守方通过监测系统，实时监测网络流量和系统行为，及时发现异常并发出预警。
某企业防守方通过部署入侵检测系统和流量监测设备，实时监测网络流量，及时发现攻击行为并发出预警。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84089" y="1547578"/>
            <a:ext cx="144000" cy="144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13807" y="1503954"/>
            <a:ext cx="26670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溯源分析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213808" y="1843787"/>
            <a:ext cx="2664000" cy="941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8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防守方对攻击行为进行溯源分析，确定攻击来源和攻击路径。
某企业防守方通过技术手段对攻击行为进行溯源分析，确定了攻击来源和路径，为后续防御提供了依据。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51692" y="1547578"/>
            <a:ext cx="144000" cy="144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71042" y="4881349"/>
            <a:ext cx="26670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应急响应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71043" y="5222483"/>
            <a:ext cx="2664000" cy="941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8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防守方根据预警信息，迅速启动应急响应流程，采取措施应对攻击。
某企业防守方在收到预警后，迅速启动应急响应流程，及时阻断攻击行为，降低了损失。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26855" y="4904521"/>
            <a:ext cx="144000" cy="144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54899" y="4881349"/>
            <a:ext cx="26670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信息共享与协同作战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94456" y="4940721"/>
            <a:ext cx="144000" cy="144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854900" y="5218073"/>
            <a:ext cx="2664000" cy="935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8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防守方与外部单位进行信息共享，协同作战，共同应对攻击。
某企业防守方与外部安全厂商和友邻单位进行信息共享，协同作战，成功抵御了一起复杂的网络攻击。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防守应对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演练复盘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62581" y="1303196"/>
            <a:ext cx="8460000" cy="12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156646" y="1838256"/>
            <a:ext cx="7380000" cy="5901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汇总演练过程中产生的各类数据，包括攻击流量、防御效果等。
某企业在演练后对攻击流量、防御效果等数据进行了详细汇总，为后续分析提供了数据支持。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56646" y="1490749"/>
            <a:ext cx="73800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汇总演练数据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62581" y="2998567"/>
            <a:ext cx="8460000" cy="12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56646" y="3533627"/>
            <a:ext cx="7380000" cy="5901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5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分析演练目标的达成情况，评估演练效果。
某企业通过数据分析，评估了演练目标的达成情况，发现部分目标未完全达成，为后续改进提供了方向。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156646" y="3177893"/>
            <a:ext cx="73800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分析演练目标达成情况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62581" y="4697818"/>
            <a:ext cx="8460000" cy="12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56646" y="5232878"/>
            <a:ext cx="7380000" cy="5901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5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评估数据的价值，确定数据对后续安全建设的参考价值。
某企业对汇总的数据进行了价值评估，确定了部分数据对后续安全建设具有重要参考价值，为后续工作提供了依据。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156646" y="4877144"/>
            <a:ext cx="73800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评估数据价值</a:t>
            </a: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alphaModFix/>
          </a:blip>
          <a:srcRect l="18308" t="36585" r="42806" b="5116"/>
          <a:stretch>
            <a:fillRect/>
          </a:stretch>
        </p:blipFill>
        <p:spPr>
          <a:xfrm>
            <a:off x="1428720" y="4607818"/>
            <a:ext cx="1440000" cy="1440000"/>
          </a:xfrm>
          <a:custGeom>
            <a:avLst/>
            <a:gdLst/>
            <a:ahLst/>
            <a:cxnLst/>
            <a:rect l="l" t="t" r="r" b="b"/>
            <a:pathLst>
              <a:path w="1440000" h="1440000"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/>
          </a:blip>
          <a:srcRect l="20277" t="4994" r="20277" b="4994"/>
          <a:stretch>
            <a:fillRect/>
          </a:stretch>
        </p:blipFill>
        <p:spPr>
          <a:xfrm>
            <a:off x="1428720" y="1213196"/>
            <a:ext cx="1440000" cy="1440000"/>
          </a:xfrm>
          <a:custGeom>
            <a:avLst/>
            <a:gdLst/>
            <a:ahLst/>
            <a:cxnLst/>
            <a:rect l="l" t="t" r="r" b="b"/>
            <a:pathLst>
              <a:path w="1440000" h="1440000"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1356720" y="1168066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56720" y="2626327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alphaModFix/>
          </a:blip>
          <a:srcRect l="35097" r="35097"/>
          <a:stretch>
            <a:fillRect/>
          </a:stretch>
        </p:blipFill>
        <p:spPr>
          <a:xfrm>
            <a:off x="1428720" y="2908567"/>
            <a:ext cx="1440000" cy="1440000"/>
          </a:xfrm>
          <a:custGeom>
            <a:avLst/>
            <a:gdLst/>
            <a:ahLst/>
            <a:cxnLst/>
            <a:rect l="l" t="t" r="r" b="b"/>
            <a:pathLst>
              <a:path w="1440000" h="1440000"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1356720" y="2860051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356720" y="4325083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356720" y="4559302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356720" y="6024334"/>
            <a:ext cx="1584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数据汇总与分析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79924" y="21055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对演练中发现的漏洞进行严重程度评估，确定修复优先级。
某企业对发现的漏洞进行了严重程度评估，确定了部分高危漏洞的修复优先级，及时进行了修复。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79924" y="16356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评估漏洞严重程度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79924" y="34898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评估系统的整体安全风险，确定后续安全建设的重点方向。
某企业通过漏洞评估和风险分析，确定了系统的整体安全风险，明确了后续安全建设的重点方向。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9924" y="30199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评估系统安全风险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79924" y="49503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根据漏洞和风险评估结果，提出改进建议，优化安全体系。
某企业根据漏洞和风险评估结果，提出了多项改进建议，优化了网络安全防护体系。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79924" y="44804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提出改进建议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漏洞与风险评估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03440" y="2011680"/>
            <a:ext cx="2989736" cy="3817620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ahLst/>
            <a:cxnLst/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1883816" y="3752695"/>
            <a:ext cx="1028986" cy="3431218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ahLst/>
            <a:cxnLst/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78934" y="3187758"/>
            <a:ext cx="2438749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评估防守方对攻击事件的监测能力，确定监测效果。
某企业通过数据分析，评估了防守方的事件监测能力，发现部分攻击行为未被及时监测到，为后续改进提供了方向。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78934" y="2502991"/>
            <a:ext cx="2438749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评估事件监测能力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9243" y="5259475"/>
            <a:ext cx="1618130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94781" y="1374140"/>
            <a:ext cx="2989736" cy="3817620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ahLst/>
            <a:cxnLst/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5575158" y="3115154"/>
            <a:ext cx="1028984" cy="3431218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ahLst/>
            <a:cxnLst/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70275" y="2550218"/>
            <a:ext cx="2438749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评估防守方对攻击事件的分析与处置能力，确定处置效果。
某企业通过案例分析，评估了防守方的分析与处置能力，发现部分处置措施不够及时有效，为后续改进提供了依据。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70275" y="1865451"/>
            <a:ext cx="2438749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评估分析与处置能力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0584" y="4621935"/>
            <a:ext cx="1618130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86122" y="2011680"/>
            <a:ext cx="2989736" cy="3817620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ahLst/>
            <a:cxnLst/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9266498" y="3752694"/>
            <a:ext cx="1028985" cy="3431218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ahLst/>
            <a:cxnLst/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561616" y="3187758"/>
            <a:ext cx="2438749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评估防守方与外部单位的协同作战能力，确定协同效果。
某企业通过协同作战案例分析，评估了协同作战能力，发现部分协同环节存在不足，为后续改进提供了方向。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561616" y="2502991"/>
            <a:ext cx="2438749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评估协同作战能力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71925" y="5259475"/>
            <a:ext cx="1618130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62446" y="2194560"/>
            <a:ext cx="139337" cy="139337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38606" y="2194560"/>
            <a:ext cx="139337" cy="139337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750526" y="1541417"/>
            <a:ext cx="139337" cy="13933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应急响应能力评估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07869" y="1585879"/>
            <a:ext cx="4040822" cy="2798930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070077" y="3242755"/>
            <a:ext cx="4040822" cy="2798930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43308" y="1585879"/>
            <a:ext cx="4040822" cy="2798930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3856" y="2722973"/>
            <a:ext cx="2948849" cy="120734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清除攻击行为在系统中留下的残余，确保系统安全。
某企业在演练后对系统进行了全面清理，清除了攻击行为留下的木马、后门等残余，确保系统安全。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53856" y="1964699"/>
            <a:ext cx="2948848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清除攻击残余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16064" y="4499866"/>
            <a:ext cx="2948849" cy="120734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对关键数据进行备份，确保数据安全。
某企业在演练后对关键数据进行了备份，确保数据安全，防止数据丢失。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16064" y="3741592"/>
            <a:ext cx="2948848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350F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备份关键数据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89295" y="2782396"/>
            <a:ext cx="2948849" cy="120734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将系统恢复到演练前的状态，确保系统正常运行。
某企业在演练后将系统恢复到演练前的状态，确保系统正常运行，未出现异常情况。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89295" y="2024122"/>
            <a:ext cx="2948848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恢复系统状态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6896" y="1232216"/>
            <a:ext cx="840201" cy="689023"/>
          </a:xfrm>
          <a:prstGeom prst="hexagon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19104" y="2889092"/>
            <a:ext cx="840201" cy="689023"/>
          </a:xfrm>
          <a:prstGeom prst="hexagon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792335" y="1232216"/>
            <a:ext cx="840201" cy="689023"/>
          </a:xfrm>
          <a:prstGeom prst="hexagon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01655" y="1401386"/>
            <a:ext cx="350682" cy="35068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37094" y="1417761"/>
            <a:ext cx="350682" cy="31793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63863" y="3071401"/>
            <a:ext cx="350682" cy="32440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技术清理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96028" y="1984415"/>
            <a:ext cx="3199944" cy="3625809"/>
          </a:xfrm>
          <a:prstGeom prst="roundRect">
            <a:avLst>
              <a:gd name="adj" fmla="val 2930"/>
            </a:avLst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640331" y="3008884"/>
            <a:ext cx="2911339" cy="25251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根据演练报告制定后续的安全规划，优化安全体系。
某企业根据演练报告制定了后续的安全规划，明确了安全建设的目标和任务，为后续工作提供了指导。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0331" y="2445774"/>
            <a:ext cx="29139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制定安全规划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688479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4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83731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61937" y="2049016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88479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3861" y="1984415"/>
            <a:ext cx="3199944" cy="3625809"/>
          </a:xfrm>
          <a:prstGeom prst="roundRect">
            <a:avLst>
              <a:gd name="adj" fmla="val 293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8164" y="3008884"/>
            <a:ext cx="2911339" cy="2525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根据演练结果编写详细的演练报告，总结经验教训。
某企业根据演练结果编写了详细的演练报告，总结了经验教训，为后续安全建设提供了参考。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48164" y="2445774"/>
            <a:ext cx="29139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编写演练报告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96312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91564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463394" y="2053778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96312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88195" y="1984415"/>
            <a:ext cx="3199944" cy="3625809"/>
          </a:xfrm>
          <a:prstGeom prst="roundRect">
            <a:avLst>
              <a:gd name="adj" fmla="val 293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32498" y="3008885"/>
            <a:ext cx="2911339" cy="25251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跟踪安全规划的实施效果，确保改进措施落实到位。
某企业对安全规划的实施效果进行了跟踪，确保改进措施落实到位，提升了网络安全防护能力。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32498" y="2445774"/>
            <a:ext cx="29012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跟踪改进效果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380646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75898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847728" y="2053778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380646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报告输出与安全规划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总结与展望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624856"/>
            <a:ext cx="12192000" cy="3233144"/>
          </a:xfrm>
          <a:custGeom>
            <a:avLst/>
            <a:gdLst>
              <a:gd name="connsiteX0" fmla="*/ 9375494 w 12192000"/>
              <a:gd name="connsiteY0" fmla="*/ 209 h 3233144"/>
              <a:gd name="connsiteX1" fmla="*/ 12192000 w 12192000"/>
              <a:gd name="connsiteY1" fmla="*/ 327194 h 3233144"/>
              <a:gd name="connsiteX2" fmla="*/ 12192000 w 12192000"/>
              <a:gd name="connsiteY2" fmla="*/ 3233144 h 3233144"/>
              <a:gd name="connsiteX3" fmla="*/ 0 w 12192000"/>
              <a:gd name="connsiteY3" fmla="*/ 3233144 h 3233144"/>
              <a:gd name="connsiteX4" fmla="*/ 0 w 12192000"/>
              <a:gd name="connsiteY4" fmla="*/ 327194 h 3233144"/>
              <a:gd name="connsiteX5" fmla="*/ 2731625 w 12192000"/>
              <a:gd name="connsiteY5" fmla="*/ 486346 h 3233144"/>
              <a:gd name="connsiteX6" fmla="*/ 9375494 w 12192000"/>
              <a:gd name="connsiteY6" fmla="*/ 209 h 3233144"/>
            </a:gdLst>
            <a:ahLst/>
            <a:cxnLst/>
            <a:rect l="l" t="t" r="r" b="b"/>
            <a:pathLst>
              <a:path w="12192000" h="3233144">
                <a:moveTo>
                  <a:pt x="9375494" y="209"/>
                </a:moveTo>
                <a:cubicBezTo>
                  <a:pt x="10349053" y="12748"/>
                  <a:pt x="11484659" y="71586"/>
                  <a:pt x="12192000" y="327194"/>
                </a:cubicBezTo>
                <a:lnTo>
                  <a:pt x="12192000" y="3233144"/>
                </a:lnTo>
                <a:lnTo>
                  <a:pt x="0" y="3233144"/>
                </a:lnTo>
                <a:lnTo>
                  <a:pt x="0" y="327194"/>
                </a:lnTo>
                <a:cubicBezTo>
                  <a:pt x="910542" y="418826"/>
                  <a:pt x="740779" y="428473"/>
                  <a:pt x="2731625" y="486346"/>
                </a:cubicBezTo>
                <a:cubicBezTo>
                  <a:pt x="4722471" y="544219"/>
                  <a:pt x="8401935" y="-12330"/>
                  <a:pt x="9375494" y="209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3416393"/>
            <a:ext cx="12192000" cy="617887"/>
          </a:xfrm>
          <a:custGeom>
            <a:avLst/>
            <a:gdLst>
              <a:gd name="connsiteX0" fmla="*/ 9375494 w 12192000"/>
              <a:gd name="connsiteY0" fmla="*/ 209 h 617887"/>
              <a:gd name="connsiteX1" fmla="*/ 12192000 w 12192000"/>
              <a:gd name="connsiteY1" fmla="*/ 454514 h 617887"/>
              <a:gd name="connsiteX2" fmla="*/ 9375494 w 12192000"/>
              <a:gd name="connsiteY2" fmla="*/ 127529 h 617887"/>
              <a:gd name="connsiteX3" fmla="*/ 2731625 w 12192000"/>
              <a:gd name="connsiteY3" fmla="*/ 613666 h 617887"/>
              <a:gd name="connsiteX4" fmla="*/ 0 w 12192000"/>
              <a:gd name="connsiteY4" fmla="*/ 454514 h 617887"/>
              <a:gd name="connsiteX5" fmla="*/ 2731625 w 12192000"/>
              <a:gd name="connsiteY5" fmla="*/ 486346 h 617887"/>
              <a:gd name="connsiteX6" fmla="*/ 9375494 w 12192000"/>
              <a:gd name="connsiteY6" fmla="*/ 209 h 617887"/>
              <a:gd name="connsiteX7" fmla="*/ 9375494 w 12192000"/>
              <a:gd name="connsiteY7" fmla="*/ 209 h 617887"/>
              <a:gd name="connsiteX8" fmla="*/ 9375494 w 12192000"/>
              <a:gd name="connsiteY8" fmla="*/ 209 h 617887"/>
            </a:gdLst>
            <a:ahLst/>
            <a:cxnLst/>
            <a:rect l="l" t="t" r="r" b="b"/>
            <a:pathLst>
              <a:path w="12192000" h="617887">
                <a:moveTo>
                  <a:pt x="9375494" y="209"/>
                </a:moveTo>
                <a:cubicBezTo>
                  <a:pt x="10952223" y="-5096"/>
                  <a:pt x="12192000" y="433294"/>
                  <a:pt x="12192000" y="454514"/>
                </a:cubicBezTo>
                <a:cubicBezTo>
                  <a:pt x="10888980" y="165854"/>
                  <a:pt x="10349053" y="140068"/>
                  <a:pt x="9375494" y="127529"/>
                </a:cubicBezTo>
                <a:cubicBezTo>
                  <a:pt x="8401935" y="114990"/>
                  <a:pt x="4722471" y="671539"/>
                  <a:pt x="2731625" y="613666"/>
                </a:cubicBezTo>
                <a:cubicBezTo>
                  <a:pt x="740779" y="555793"/>
                  <a:pt x="910542" y="546146"/>
                  <a:pt x="0" y="454514"/>
                </a:cubicBezTo>
                <a:cubicBezTo>
                  <a:pt x="910542" y="487985"/>
                  <a:pt x="1821083" y="475735"/>
                  <a:pt x="2731625" y="486346"/>
                </a:cubicBezTo>
                <a:cubicBezTo>
                  <a:pt x="4722471" y="544219"/>
                  <a:pt x="8401935" y="-12330"/>
                  <a:pt x="9375494" y="20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60030" y="1721887"/>
            <a:ext cx="4648136" cy="5900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提升网络安全防护能力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0031" y="2414557"/>
            <a:ext cx="4648136" cy="1153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演练通过模拟真实攻击场景，提升了网络安全防护能力。
某企业通过多次演练，网络安全防护能力显著提升，成功抵御了多次真实攻击。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32239" y="1483540"/>
            <a:ext cx="4648136" cy="5900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优化安全管理体系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32240" y="2176211"/>
            <a:ext cx="4648136" cy="1153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演练优化了安全管理体系，提升了安全管理水平。
某企业通过演练优化了安全管理体系，安全管理水平显著提升，安全事件数量减少了80%。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771932" y="4239124"/>
            <a:ext cx="4648136" cy="5900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增强安全团队实战能力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71933" y="4949037"/>
            <a:ext cx="4648136" cy="1153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演练增强了安全团队的实战能力，提升了应急响应水平。
某企业安全团队通过演练，实战能力显著增强，应急响应时间缩短了50%。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432241" y="3586979"/>
            <a:ext cx="242395" cy="24239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18332" y="3673070"/>
            <a:ext cx="70213" cy="70213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71934" y="3806322"/>
            <a:ext cx="242395" cy="24239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858025" y="3892413"/>
            <a:ext cx="70213" cy="70213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60032" y="3786791"/>
            <a:ext cx="242395" cy="24239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46123" y="3872882"/>
            <a:ext cx="70213" cy="70213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总结演练的意义与价值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00000">
            <a:off x="1871649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00000">
            <a:off x="5518635" y="1904945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00000">
            <a:off x="9165620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37000">
                <a:schemeClr val="bg1"/>
              </a:gs>
              <a:gs pos="74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8" name="标题 1"/>
          <p:cNvSpPr txBox="1"/>
          <p:nvPr/>
        </p:nvSpPr>
        <p:spPr>
          <a:xfrm>
            <a:off x="858664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人工智能与机器学习的应用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8664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未来网络安全将广泛应用人工智能与机器学习技术，提升威胁检测和响应能力。
某企业已在部分安全设备中应用人工智能技术，威胁检测准确率提升了30%，未来将继续加大应用力度。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05650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零信任安全架构的推广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05650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零信任安全架构将得到更广泛应用，提升系统安全性。
某企业正在逐步推广零信任安全架构，系统安全性显著提升，攻击成功率降低了60%。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52636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云安全与边缘计算安全的发展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2636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云安全与边缘计算安全将成为未来网络安全的重要发展方向。
某企业已在云平台和边缘计算环境中部署了安全防护措施，云安全和边缘计算安全防护能力显著提升。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00000">
            <a:off x="9587650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800000">
            <a:off x="5950813" y="2182998"/>
            <a:ext cx="720000" cy="47259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00000">
            <a:off x="2293679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展望未来网络安全的发展趋势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网络攻防演练的作用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 dirty="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 dirty="0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952624" y="1898891"/>
            <a:ext cx="2478507" cy="3939261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3">
                    <a:alpha val="0"/>
                  </a:schemeClr>
                </a:gs>
                <a:gs pos="54560">
                  <a:schemeClr val="accent1">
                    <a:lumMod val="40000"/>
                    <a:lumOff val="60000"/>
                    <a:alpha val="0"/>
                  </a:schemeClr>
                </a:gs>
                <a:gs pos="79734">
                  <a:schemeClr val="accent3"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59407" y="1898891"/>
            <a:ext cx="2478507" cy="3939261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3">
                    <a:alpha val="0"/>
                  </a:schemeClr>
                </a:gs>
                <a:gs pos="54560">
                  <a:schemeClr val="accent1">
                    <a:lumMod val="40000"/>
                    <a:lumOff val="60000"/>
                    <a:alpha val="0"/>
                  </a:schemeClr>
                </a:gs>
                <a:gs pos="79734">
                  <a:schemeClr val="accent3"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778890" y="1898891"/>
            <a:ext cx="2478507" cy="3939261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3">
                    <a:alpha val="0"/>
                  </a:schemeClr>
                </a:gs>
                <a:gs pos="54560">
                  <a:schemeClr val="accent1">
                    <a:lumMod val="40000"/>
                    <a:lumOff val="60000"/>
                    <a:alpha val="0"/>
                  </a:schemeClr>
                </a:gs>
                <a:gs pos="79734">
                  <a:schemeClr val="accent3"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50884" y="3445255"/>
            <a:ext cx="2281987" cy="185280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加强安全人才培养，提升安全团队的专业能力。
某企业通过内部培训和外部合作，加强安全人才培养，安全团队专业能力显著提升。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93778" y="2068442"/>
            <a:ext cx="2211410" cy="1211183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957667" y="3479800"/>
            <a:ext cx="2281987" cy="14981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5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完善安全管理体系，提升安全管理水平。
某企业通过优化安全管理体系，安全管理水平显著提升，安全事件数量减少了80%。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00561" y="2068442"/>
            <a:ext cx="2211410" cy="1211183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77150" y="3479800"/>
            <a:ext cx="2281987" cy="14981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5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加强技术应用与创新，提升网络安全防护能力。
某企业通过应用人工智能、零信任等新技术，网络安全防护能力显著提升，成功抵御了多次真实攻击。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20044" y="2068442"/>
            <a:ext cx="2211410" cy="1211183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63454" y="2316814"/>
            <a:ext cx="1846659" cy="731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加强安全人才培养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70237" y="2316814"/>
            <a:ext cx="1846659" cy="731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完善安全管理体系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89720" y="2316814"/>
            <a:ext cx="1846659" cy="731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加强技术应用与创新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2080039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6" name="标题 1"/>
          <p:cNvCxnSpPr/>
          <p:nvPr/>
        </p:nvCxnSpPr>
        <p:spPr>
          <a:xfrm>
            <a:off x="3295716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3122416" y="5633324"/>
            <a:ext cx="138922" cy="138922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4986821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6202498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6029198" y="5633324"/>
            <a:ext cx="138922" cy="138922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7906304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22" name="标题 1"/>
          <p:cNvCxnSpPr/>
          <p:nvPr/>
        </p:nvCxnSpPr>
        <p:spPr>
          <a:xfrm>
            <a:off x="9121981" y="5702785"/>
            <a:ext cx="1008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23" name="标题 1"/>
          <p:cNvSpPr txBox="1"/>
          <p:nvPr/>
        </p:nvSpPr>
        <p:spPr>
          <a:xfrm>
            <a:off x="8948681" y="5633324"/>
            <a:ext cx="138922" cy="138922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对参与单位的建议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</a:rPr>
              <a:t>加减分细则</a:t>
            </a:r>
            <a:endParaRPr kumimoji="1" lang="zh-CN" altLang="en-US" dirty="0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6350" y="0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972675" y="2303434"/>
            <a:ext cx="134688" cy="13468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红队分数规则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7B112C2-1507-33F9-10B2-55643A5AB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7" y="967666"/>
            <a:ext cx="7853777" cy="5890333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06394" y="1644822"/>
            <a:ext cx="8488406" cy="4528923"/>
          </a:xfrm>
          <a:prstGeom prst="roundRect">
            <a:avLst>
              <a:gd name="adj" fmla="val 4310"/>
            </a:avLst>
          </a:prstGeom>
          <a:noFill/>
          <a:ln w="190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52316" y="1322483"/>
            <a:ext cx="5047120" cy="5047120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9340" t="5189" r="30893" b="5901"/>
          <a:stretch>
            <a:fillRect/>
          </a:stretch>
        </p:blipFill>
        <p:spPr>
          <a:xfrm>
            <a:off x="6576973" y="1470601"/>
            <a:ext cx="4773090" cy="4773090"/>
          </a:xfrm>
          <a:custGeom>
            <a:avLst/>
            <a:gdLst/>
            <a:ahLst/>
            <a:cxnLst/>
            <a:rect l="l" t="t" r="r" b="b"/>
            <a:pathLst>
              <a:path w="4775200" h="4775200">
                <a:moveTo>
                  <a:pt x="2386545" y="0"/>
                </a:moveTo>
                <a:cubicBezTo>
                  <a:pt x="3704597" y="0"/>
                  <a:pt x="4773090" y="1068493"/>
                  <a:pt x="4773090" y="2386545"/>
                </a:cubicBezTo>
                <a:cubicBezTo>
                  <a:pt x="4773090" y="3704597"/>
                  <a:pt x="3704597" y="4773090"/>
                  <a:pt x="2386545" y="4773090"/>
                </a:cubicBezTo>
                <a:cubicBezTo>
                  <a:pt x="1068493" y="4773090"/>
                  <a:pt x="0" y="3704597"/>
                  <a:pt x="0" y="2386545"/>
                </a:cubicBezTo>
                <a:cubicBezTo>
                  <a:pt x="0" y="1068493"/>
                  <a:pt x="1068493" y="0"/>
                  <a:pt x="238654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10194812" y="4495179"/>
            <a:ext cx="1651736" cy="1651736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623599" y="4961047"/>
            <a:ext cx="794162" cy="720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蓝队分数规则</a:t>
            </a:r>
            <a:endParaRPr kumimoji="1"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FDD00D5-E3AB-1475-6444-D6E987F5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19" y="967667"/>
            <a:ext cx="7786854" cy="584014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6" y="536726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6900" y="2320409"/>
            <a:ext cx="64078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82389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57976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10579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0179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通过模拟攻击，检验现有网络安全防护体系的有效性，确保防护措施能够抵御真实攻击。
例如，某企业通过演练发现其防火墙配置存在漏洞，及时调整后有效提升了防护能力。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70180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评估防护体系有效性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41989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演练可发现防御体系中的薄弱环节，如网络架构缺陷、安全策略不足等。
某金融机构在演练中发现其内部网络隔离不足，攻击者可轻易横向移动，随后加强了网络分段。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41989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350F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发现薄弱环节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17576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根据演练结果优化安全策略，调整防火墙规则、入侵检测系统配置等。
某互联网公司演练后优化了安全策略，将误报率降低了30%，提高了安全运营效率。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17576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优化安全策略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0579" y="1808706"/>
            <a:ext cx="708974" cy="708974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0485" y="1978612"/>
            <a:ext cx="369162" cy="36916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24558" y="1907455"/>
            <a:ext cx="129804" cy="1298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54198" y="1808706"/>
            <a:ext cx="708974" cy="708974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24104" y="1995850"/>
            <a:ext cx="369162" cy="334687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68177" y="1907455"/>
            <a:ext cx="129804" cy="1298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80109" y="1782461"/>
            <a:ext cx="708974" cy="708974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50015" y="1966199"/>
            <a:ext cx="369162" cy="34150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194088" y="1881210"/>
            <a:ext cx="129804" cy="129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检验防御能力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2573397"/>
            <a:ext cx="2117606" cy="2117606"/>
          </a:xfrm>
          <a:prstGeom prst="blockArc">
            <a:avLst>
              <a:gd name="adj1" fmla="val 21559607"/>
              <a:gd name="adj2" fmla="val 16275662"/>
              <a:gd name="adj3" fmla="val 6291"/>
            </a:avLst>
          </a:prstGeom>
          <a:solidFill>
            <a:schemeClr val="accent1"/>
          </a:solidFill>
          <a:ln w="1905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2677438" y="3632200"/>
            <a:ext cx="9720000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3893934" y="4071878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挖掘系统漏洞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893935" y="4633039"/>
            <a:ext cx="288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演练能够挖掘系统中的漏洞，包括软件漏洞、配置漏洞等。
某电商企业在演练中发现其数据库存在SQL注入漏洞，及时修复后避免了数据泄露风险。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893935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38899" y="4071878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评估安全策略不足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38900" y="4633039"/>
            <a:ext cx="2880000" cy="12573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评估现有安全策略是否足够应对复杂攻击，发现策略中的不足之处。
某制造业企业演练后发现其安全策略对新型攻击手段防御不足，及时更新策略后提升了防护能力。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638900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6856" y="2757360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发现配置缺陷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66857" y="1371464"/>
            <a:ext cx="288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检查网络设备、服务器等的配置，发现可能导致安全问题的配置缺陷。
某企业演练中发现其服务器的默认密码未更改，攻击者可轻易登录，随后加强了密码管理。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65978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91203" y="2804200"/>
            <a:ext cx="1656002" cy="16560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50640" y="3232957"/>
            <a:ext cx="737129" cy="7984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发现安全隐患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26" y="2385853"/>
            <a:ext cx="12189349" cy="2893464"/>
          </a:xfrm>
          <a:custGeom>
            <a:avLst/>
            <a:gdLst>
              <a:gd name="connsiteX0" fmla="*/ 0 w 10982426"/>
              <a:gd name="connsiteY0" fmla="*/ 1512066 h 2700646"/>
              <a:gd name="connsiteX1" fmla="*/ 1867301 w 10982426"/>
              <a:gd name="connsiteY1" fmla="*/ 2647847 h 2700646"/>
              <a:gd name="connsiteX2" fmla="*/ 5082139 w 10982426"/>
              <a:gd name="connsiteY2" fmla="*/ 900 h 2700646"/>
              <a:gd name="connsiteX3" fmla="*/ 8200725 w 10982426"/>
              <a:gd name="connsiteY3" fmla="*/ 2339838 h 2700646"/>
              <a:gd name="connsiteX4" fmla="*/ 10982426 w 10982426"/>
              <a:gd name="connsiteY4" fmla="*/ 1377312 h 2700646"/>
            </a:gdLst>
            <a:ahLst/>
            <a:cxnLst/>
            <a:rect l="l" t="t" r="r" b="b"/>
            <a:pathLst>
              <a:path w="10982426" h="2700646">
                <a:moveTo>
                  <a:pt x="0" y="1512066"/>
                </a:moveTo>
                <a:cubicBezTo>
                  <a:pt x="510139" y="2205887"/>
                  <a:pt x="1020278" y="2899708"/>
                  <a:pt x="1867301" y="2647847"/>
                </a:cubicBezTo>
                <a:cubicBezTo>
                  <a:pt x="2714324" y="2395986"/>
                  <a:pt x="4026568" y="52235"/>
                  <a:pt x="5082139" y="900"/>
                </a:cubicBezTo>
                <a:cubicBezTo>
                  <a:pt x="6137710" y="-50435"/>
                  <a:pt x="7217344" y="2110436"/>
                  <a:pt x="8200725" y="2339838"/>
                </a:cubicBezTo>
                <a:cubicBezTo>
                  <a:pt x="9184106" y="2569240"/>
                  <a:pt x="10083266" y="1973276"/>
                  <a:pt x="10982426" y="1377312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416789" y="1990671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11050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5772" y="3627323"/>
            <a:ext cx="2302035" cy="2475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提升安全团队对攻击行为的监测与分析能力，快速发现异常流量和行为。
某金融企业在演练中提升了监测能力，将攻击发现时间缩短了40%，有效降低了风险。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37159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900000" flipH="1">
            <a:off x="3258682" y="215319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81750" y="1"/>
            <a:ext cx="1811096" cy="474813"/>
          </a:xfrm>
          <a:custGeom>
            <a:avLst/>
            <a:gdLst>
              <a:gd name="connsiteX0" fmla="*/ 0 w 1811096"/>
              <a:gd name="connsiteY0" fmla="*/ 0 h 474813"/>
              <a:gd name="connsiteX1" fmla="*/ 1811096 w 1811096"/>
              <a:gd name="connsiteY1" fmla="*/ 0 h 474813"/>
              <a:gd name="connsiteX2" fmla="*/ 1686099 w 1811096"/>
              <a:gd name="connsiteY2" fmla="*/ 151498 h 474813"/>
              <a:gd name="connsiteX3" fmla="*/ 905548 w 1811096"/>
              <a:gd name="connsiteY3" fmla="*/ 474813 h 474813"/>
              <a:gd name="connsiteX4" fmla="*/ 124997 w 1811096"/>
              <a:gd name="connsiteY4" fmla="*/ 151498 h 474813"/>
            </a:gdLst>
            <a:ahLst/>
            <a:cxnLst/>
            <a:rect l="l" t="t" r="r" b="b"/>
            <a:pathLst>
              <a:path w="1811096" h="474813">
                <a:moveTo>
                  <a:pt x="0" y="0"/>
                </a:moveTo>
                <a:lnTo>
                  <a:pt x="1811096" y="0"/>
                </a:lnTo>
                <a:lnTo>
                  <a:pt x="1686099" y="151498"/>
                </a:lnTo>
                <a:cubicBezTo>
                  <a:pt x="1486339" y="351259"/>
                  <a:pt x="1210372" y="474813"/>
                  <a:pt x="905548" y="474813"/>
                </a:cubicBezTo>
                <a:cubicBezTo>
                  <a:pt x="600724" y="474813"/>
                  <a:pt x="324758" y="351259"/>
                  <a:pt x="124997" y="151498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6712" y="6584154"/>
            <a:ext cx="940085" cy="273846"/>
          </a:xfrm>
          <a:custGeom>
            <a:avLst/>
            <a:gdLst>
              <a:gd name="connsiteX0" fmla="*/ 470042 w 940085"/>
              <a:gd name="connsiteY0" fmla="*/ 0 h 273846"/>
              <a:gd name="connsiteX1" fmla="*/ 921830 w 940085"/>
              <a:gd name="connsiteY1" fmla="*/ 240214 h 273846"/>
              <a:gd name="connsiteX2" fmla="*/ 940085 w 940085"/>
              <a:gd name="connsiteY2" fmla="*/ 273846 h 273846"/>
              <a:gd name="connsiteX3" fmla="*/ 0 w 940085"/>
              <a:gd name="connsiteY3" fmla="*/ 273846 h 273846"/>
              <a:gd name="connsiteX4" fmla="*/ 18255 w 940085"/>
              <a:gd name="connsiteY4" fmla="*/ 240214 h 273846"/>
              <a:gd name="connsiteX5" fmla="*/ 470042 w 940085"/>
              <a:gd name="connsiteY5" fmla="*/ 0 h 273846"/>
            </a:gdLst>
            <a:ahLst/>
            <a:cxnLst/>
            <a:rect l="l" t="t" r="r" b="b"/>
            <a:pathLst>
              <a:path w="940085" h="273846">
                <a:moveTo>
                  <a:pt x="470042" y="0"/>
                </a:moveTo>
                <a:cubicBezTo>
                  <a:pt x="658108" y="0"/>
                  <a:pt x="823918" y="95286"/>
                  <a:pt x="921830" y="240214"/>
                </a:cubicBezTo>
                <a:lnTo>
                  <a:pt x="940085" y="273846"/>
                </a:lnTo>
                <a:lnTo>
                  <a:pt x="0" y="273846"/>
                </a:lnTo>
                <a:lnTo>
                  <a:pt x="18255" y="240214"/>
                </a:lnTo>
                <a:cubicBezTo>
                  <a:pt x="116166" y="95286"/>
                  <a:pt x="281977" y="0"/>
                  <a:pt x="47004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4845038" y="1543676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539299" y="1107145"/>
            <a:ext cx="1311478" cy="131147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44021" y="3247784"/>
            <a:ext cx="2302035" cy="2503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提高安全团队的预警与处置效率，确保在攻击初期及时响应。
某互联网企业在演练后将应急响应时间缩短了50%，成功阻止了多次真实攻击。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665408" y="1332332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900000" flipH="1">
            <a:off x="6684270" y="1766286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8273286" y="1990671"/>
            <a:ext cx="2700000" cy="4320000"/>
          </a:xfrm>
          <a:prstGeom prst="round2SameRect">
            <a:avLst>
              <a:gd name="adj1" fmla="val 32135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67547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72269" y="3627323"/>
            <a:ext cx="2302035" cy="2475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增强不同部门之间的协同作战能力，提升整体应急响应水平。
某企业演练后加强了安全部门与运维部门的协作，成功应对了一起复杂的网络攻击。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093656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900000" flipH="1">
            <a:off x="10115179" y="215319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15772" y="2902130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锻炼监测与分析能力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044021" y="2502745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提高预警与处置效率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472269" y="2919992"/>
            <a:ext cx="23040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增强协同作战能力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提升应急响应能力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提高员工对网络安全的认知，使其了解常见攻击手段和防范措施。
某企业在演练后开展安全培训，员工安全认知水平提升了60%，减少了因人为失误导致的安全事件。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3102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20612" y="1130300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2032526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38382" y="1384577"/>
            <a:ext cx="447796" cy="41424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提高员工安全认知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1" y="5057996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通过演练和培训，逐步建立企业内部的安全文化，营造良好的安全氛围。
某企业通过持续演练和文化建设，形成了全员参与的安全文化，安全事件数量减少了80%。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3102" y="3713409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700000">
            <a:off x="2032526" y="4057352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38382" y="3891874"/>
            <a:ext cx="447796" cy="4477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4640942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建立安全文化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47996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强化员工的安全防范能力，使其能够在日常工作中有效防范安全威胁。
某企业通过演练和培训，员工的安全防范能力显著提升，钓鱼邮件点击率降低了70%。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60697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8206" y="1130300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2700000">
            <a:off x="7720122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53823" y="1367800"/>
            <a:ext cx="392104" cy="4477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47995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强化安全防范能力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320612" y="3644900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增强安全意识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演练原则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5885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268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66268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930307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690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820690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552982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365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443365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87868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确保生产系统稳定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868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确保演练不影响生产系统的正常运行，避免造成业务中断。
某企业在演练中严格控制攻击强度，确保生产系统稳定运行，未出现业务中断情况。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965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保障数据安全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保障演练过程中数据的安全，防止数据泄露和篡改。
某企业在演练中对敏感数据进行加密处理，确保数据安全，未发生数据泄露事件。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2290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可控的攻击范围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290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确保攻击范围可控，避免攻击行为超出预定范围。
某企业在演练中设置了严格的攻击范围限制，所有攻击行为均在可控范围内进行。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324000" y="319667"/>
            <a:ext cx="648000" cy="648000"/>
          </a:xfrm>
          <a:prstGeom prst="ellipse">
            <a:avLst/>
          </a:prstGeom>
          <a:noFill/>
          <a:ln w="1143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安全可控原则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B7B2"/>
      </a:accent1>
      <a:accent2>
        <a:srgbClr val="1350FD"/>
      </a:accent2>
      <a:accent3>
        <a:srgbClr val="0000AF"/>
      </a:accent3>
      <a:accent4>
        <a:srgbClr val="12101B"/>
      </a:accent4>
      <a:accent5>
        <a:srgbClr val="58B32F"/>
      </a:accent5>
      <a:accent6>
        <a:srgbClr val="C55A11"/>
      </a:accent6>
      <a:hlink>
        <a:srgbClr val="0026E5"/>
      </a:hlink>
      <a:folHlink>
        <a:srgbClr val="7E1FA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982</Words>
  <Application>Microsoft Office PowerPoint</Application>
  <PresentationFormat>宽屏</PresentationFormat>
  <Paragraphs>225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Source Han Sans</vt:lpstr>
      <vt:lpstr>Source Han Sans CN Bold</vt:lpstr>
      <vt:lpstr>OPPOSans R</vt:lpstr>
      <vt:lpstr>OPPOSans L</vt:lpstr>
      <vt:lpstr>Arial</vt:lpstr>
      <vt:lpstr>OPPOSans H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金洲 杜</cp:lastModifiedBy>
  <cp:revision>6</cp:revision>
  <dcterms:modified xsi:type="dcterms:W3CDTF">2025-03-13T08:21:18Z</dcterms:modified>
</cp:coreProperties>
</file>